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entation.xml" ContentType="application/vnd.openxmlformats-officedocument.presentationml.presentation.main+xml"/>
  <Override PartName="/ppt/notesSlides/notesSlide3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1.xml" ContentType="application/vnd.openxmlformats-officedocument.presentationml.notesSlide+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47.xml" ContentType="application/vnd.openxmlformats-officedocument.presentationml.notesSlide+xml"/>
  <Override PartName="/ppt/notesMasters/notesMaster1.xml" ContentType="application/vnd.openxmlformats-officedocument.presentationml.notesMaster+xml"/>
  <Override PartName="/ppt/theme/theme4.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3" r:id="rId3"/>
  </p:sldMasterIdLst>
  <p:notesMasterIdLst>
    <p:notesMasterId r:id="rId63"/>
  </p:notesMasterIdLst>
  <p:sldIdLst>
    <p:sldId id="256" r:id="rId4"/>
    <p:sldId id="315" r:id="rId5"/>
    <p:sldId id="474" r:id="rId6"/>
    <p:sldId id="266" r:id="rId7"/>
    <p:sldId id="264" r:id="rId8"/>
    <p:sldId id="475" r:id="rId9"/>
    <p:sldId id="540" r:id="rId10"/>
    <p:sldId id="402" r:id="rId11"/>
    <p:sldId id="477" r:id="rId12"/>
    <p:sldId id="403" r:id="rId13"/>
    <p:sldId id="478" r:id="rId14"/>
    <p:sldId id="404" r:id="rId15"/>
    <p:sldId id="479" r:id="rId16"/>
    <p:sldId id="536" r:id="rId17"/>
    <p:sldId id="480" r:id="rId18"/>
    <p:sldId id="534" r:id="rId19"/>
    <p:sldId id="409" r:id="rId20"/>
    <p:sldId id="481" r:id="rId21"/>
    <p:sldId id="410" r:id="rId22"/>
    <p:sldId id="482" r:id="rId23"/>
    <p:sldId id="483" r:id="rId24"/>
    <p:sldId id="484" r:id="rId25"/>
    <p:sldId id="485" r:id="rId26"/>
    <p:sldId id="486" r:id="rId27"/>
    <p:sldId id="487" r:id="rId28"/>
    <p:sldId id="488" r:id="rId29"/>
    <p:sldId id="489" r:id="rId30"/>
    <p:sldId id="490" r:id="rId31"/>
    <p:sldId id="491" r:id="rId32"/>
    <p:sldId id="492" r:id="rId33"/>
    <p:sldId id="493" r:id="rId34"/>
    <p:sldId id="494" r:id="rId35"/>
    <p:sldId id="495" r:id="rId36"/>
    <p:sldId id="496" r:id="rId37"/>
    <p:sldId id="509" r:id="rId38"/>
    <p:sldId id="510" r:id="rId39"/>
    <p:sldId id="511" r:id="rId40"/>
    <p:sldId id="512" r:id="rId41"/>
    <p:sldId id="513" r:id="rId42"/>
    <p:sldId id="514" r:id="rId43"/>
    <p:sldId id="515" r:id="rId44"/>
    <p:sldId id="517" r:id="rId45"/>
    <p:sldId id="516" r:id="rId46"/>
    <p:sldId id="518" r:id="rId47"/>
    <p:sldId id="519" r:id="rId48"/>
    <p:sldId id="520" r:id="rId49"/>
    <p:sldId id="537" r:id="rId50"/>
    <p:sldId id="523" r:id="rId51"/>
    <p:sldId id="522" r:id="rId52"/>
    <p:sldId id="524" r:id="rId53"/>
    <p:sldId id="525" r:id="rId54"/>
    <p:sldId id="527" r:id="rId55"/>
    <p:sldId id="528" r:id="rId56"/>
    <p:sldId id="529" r:id="rId57"/>
    <p:sldId id="530" r:id="rId58"/>
    <p:sldId id="531" r:id="rId59"/>
    <p:sldId id="532" r:id="rId60"/>
    <p:sldId id="473" r:id="rId61"/>
    <p:sldId id="314" r:id="rId62"/>
  </p:sldIdLst>
  <p:sldSz cx="12192000" cy="6858000"/>
  <p:notesSz cx="6858000" cy="9144000"/>
  <p:embeddedFontLst>
    <p:embeddedFont>
      <p:font typeface="Roboto" panose="02000000000000000000" pitchFamily="2" charset="0"/>
      <p:regular r:id="rId64"/>
      <p:bold r:id="rId65"/>
      <p:italic r:id="rId66"/>
      <p:boldItalic r:id="rId67"/>
    </p:embeddedFont>
    <p:embeddedFont>
      <p:font typeface="Roboto Thin"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9" roundtripDataSignature="AMtx7miXi3Xnq+HVFNbuacJeBTjJcTRj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375F"/>
    <a:srgbClr val="94A2AC"/>
    <a:srgbClr val="3D9CCC"/>
    <a:srgbClr val="F2F3F3"/>
    <a:srgbClr val="FFFFFF"/>
    <a:srgbClr val="EEECE1"/>
    <a:srgbClr val="D3D9D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67"/>
  </p:normalViewPr>
  <p:slideViewPr>
    <p:cSldViewPr snapToGrid="0">
      <p:cViewPr varScale="1">
        <p:scale>
          <a:sx n="124" d="100"/>
          <a:sy n="124" d="100"/>
        </p:scale>
        <p:origin x="5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3.fntdata"/><Relationship Id="rId102"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1.fntdata"/><Relationship Id="rId69" Type="http://schemas.openxmlformats.org/officeDocument/2006/relationships/font" Target="fonts/font6.fntdata"/><Relationship Id="rId100" Type="http://schemas.openxmlformats.org/officeDocument/2006/relationships/presProps" Target="presProps.xml"/><Relationship Id="rId105" Type="http://schemas.openxmlformats.org/officeDocument/2006/relationships/customXml" Target="../customXml/item2.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4.fntdata"/><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customXml" Target="../customXml/item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2.fntdata"/><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104" Type="http://schemas.openxmlformats.org/officeDocument/2006/relationships/customXml" Target="../customXml/item1.xml"/><Relationship Id="rId7" Type="http://schemas.openxmlformats.org/officeDocument/2006/relationships/slide" Target="slides/slide4.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58647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4669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45311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19D1EF8F-3AEB-3415-6F7D-E706766F7A7E}"/>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C51B67CD-CE4E-F78D-F3DA-5C8B03F0D0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3599A742-B76E-04E5-F324-3FF764D4E8D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51F590F1-8662-56C5-7483-5FCF804B557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47875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78237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pt-B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32159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17501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82476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9516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50775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pt-B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53095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22</a:t>
            </a:fld>
            <a:endParaRPr/>
          </a:p>
        </p:txBody>
      </p:sp>
    </p:spTree>
    <p:extLst>
      <p:ext uri="{BB962C8B-B14F-4D97-AF65-F5344CB8AC3E}">
        <p14:creationId xmlns:p14="http://schemas.microsoft.com/office/powerpoint/2010/main" val="2015125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23</a:t>
            </a:fld>
            <a:endParaRPr/>
          </a:p>
        </p:txBody>
      </p:sp>
    </p:spTree>
    <p:extLst>
      <p:ext uri="{BB962C8B-B14F-4D97-AF65-F5344CB8AC3E}">
        <p14:creationId xmlns:p14="http://schemas.microsoft.com/office/powerpoint/2010/main" val="3017332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24</a:t>
            </a:fld>
            <a:endParaRPr/>
          </a:p>
        </p:txBody>
      </p:sp>
    </p:spTree>
    <p:extLst>
      <p:ext uri="{BB962C8B-B14F-4D97-AF65-F5344CB8AC3E}">
        <p14:creationId xmlns:p14="http://schemas.microsoft.com/office/powerpoint/2010/main" val="404376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25</a:t>
            </a:fld>
            <a:endParaRPr/>
          </a:p>
        </p:txBody>
      </p:sp>
    </p:spTree>
    <p:extLst>
      <p:ext uri="{BB962C8B-B14F-4D97-AF65-F5344CB8AC3E}">
        <p14:creationId xmlns:p14="http://schemas.microsoft.com/office/powerpoint/2010/main" val="2558773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26</a:t>
            </a:fld>
            <a:endParaRPr/>
          </a:p>
        </p:txBody>
      </p:sp>
    </p:spTree>
    <p:extLst>
      <p:ext uri="{BB962C8B-B14F-4D97-AF65-F5344CB8AC3E}">
        <p14:creationId xmlns:p14="http://schemas.microsoft.com/office/powerpoint/2010/main" val="2289618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27</a:t>
            </a:fld>
            <a:endParaRPr/>
          </a:p>
        </p:txBody>
      </p:sp>
    </p:spTree>
    <p:extLst>
      <p:ext uri="{BB962C8B-B14F-4D97-AF65-F5344CB8AC3E}">
        <p14:creationId xmlns:p14="http://schemas.microsoft.com/office/powerpoint/2010/main" val="2940217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28</a:t>
            </a:fld>
            <a:endParaRPr/>
          </a:p>
        </p:txBody>
      </p:sp>
    </p:spTree>
    <p:extLst>
      <p:ext uri="{BB962C8B-B14F-4D97-AF65-F5344CB8AC3E}">
        <p14:creationId xmlns:p14="http://schemas.microsoft.com/office/powerpoint/2010/main" val="4131700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29</a:t>
            </a:fld>
            <a:endParaRPr/>
          </a:p>
        </p:txBody>
      </p:sp>
    </p:spTree>
    <p:extLst>
      <p:ext uri="{BB962C8B-B14F-4D97-AF65-F5344CB8AC3E}">
        <p14:creationId xmlns:p14="http://schemas.microsoft.com/office/powerpoint/2010/main" val="2411148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30</a:t>
            </a:fld>
            <a:endParaRPr/>
          </a:p>
        </p:txBody>
      </p:sp>
    </p:spTree>
    <p:extLst>
      <p:ext uri="{BB962C8B-B14F-4D97-AF65-F5344CB8AC3E}">
        <p14:creationId xmlns:p14="http://schemas.microsoft.com/office/powerpoint/2010/main" val="4005357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31</a:t>
            </a:fld>
            <a:endParaRPr/>
          </a:p>
        </p:txBody>
      </p:sp>
    </p:spTree>
    <p:extLst>
      <p:ext uri="{BB962C8B-B14F-4D97-AF65-F5344CB8AC3E}">
        <p14:creationId xmlns:p14="http://schemas.microsoft.com/office/powerpoint/2010/main" val="2248944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32</a:t>
            </a:fld>
            <a:endParaRPr/>
          </a:p>
        </p:txBody>
      </p:sp>
    </p:spTree>
    <p:extLst>
      <p:ext uri="{BB962C8B-B14F-4D97-AF65-F5344CB8AC3E}">
        <p14:creationId xmlns:p14="http://schemas.microsoft.com/office/powerpoint/2010/main" val="3074083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33</a:t>
            </a:fld>
            <a:endParaRPr/>
          </a:p>
        </p:txBody>
      </p:sp>
    </p:spTree>
    <p:extLst>
      <p:ext uri="{BB962C8B-B14F-4D97-AF65-F5344CB8AC3E}">
        <p14:creationId xmlns:p14="http://schemas.microsoft.com/office/powerpoint/2010/main" val="2486505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34</a:t>
            </a:fld>
            <a:endParaRPr/>
          </a:p>
        </p:txBody>
      </p:sp>
    </p:spTree>
    <p:extLst>
      <p:ext uri="{BB962C8B-B14F-4D97-AF65-F5344CB8AC3E}">
        <p14:creationId xmlns:p14="http://schemas.microsoft.com/office/powerpoint/2010/main" val="3248830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35</a:t>
            </a:fld>
            <a:endParaRPr/>
          </a:p>
        </p:txBody>
      </p:sp>
    </p:spTree>
    <p:extLst>
      <p:ext uri="{BB962C8B-B14F-4D97-AF65-F5344CB8AC3E}">
        <p14:creationId xmlns:p14="http://schemas.microsoft.com/office/powerpoint/2010/main" val="3849915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36</a:t>
            </a:fld>
            <a:endParaRPr/>
          </a:p>
        </p:txBody>
      </p:sp>
    </p:spTree>
    <p:extLst>
      <p:ext uri="{BB962C8B-B14F-4D97-AF65-F5344CB8AC3E}">
        <p14:creationId xmlns:p14="http://schemas.microsoft.com/office/powerpoint/2010/main" val="3899369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37</a:t>
            </a:fld>
            <a:endParaRPr/>
          </a:p>
        </p:txBody>
      </p:sp>
    </p:spTree>
    <p:extLst>
      <p:ext uri="{BB962C8B-B14F-4D97-AF65-F5344CB8AC3E}">
        <p14:creationId xmlns:p14="http://schemas.microsoft.com/office/powerpoint/2010/main" val="3580316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38</a:t>
            </a:fld>
            <a:endParaRPr/>
          </a:p>
        </p:txBody>
      </p:sp>
    </p:spTree>
    <p:extLst>
      <p:ext uri="{BB962C8B-B14F-4D97-AF65-F5344CB8AC3E}">
        <p14:creationId xmlns:p14="http://schemas.microsoft.com/office/powerpoint/2010/main" val="1096961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39</a:t>
            </a:fld>
            <a:endParaRPr/>
          </a:p>
        </p:txBody>
      </p:sp>
    </p:spTree>
    <p:extLst>
      <p:ext uri="{BB962C8B-B14F-4D97-AF65-F5344CB8AC3E}">
        <p14:creationId xmlns:p14="http://schemas.microsoft.com/office/powerpoint/2010/main" val="3590228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40</a:t>
            </a:fld>
            <a:endParaRPr/>
          </a:p>
        </p:txBody>
      </p:sp>
    </p:spTree>
    <p:extLst>
      <p:ext uri="{BB962C8B-B14F-4D97-AF65-F5344CB8AC3E}">
        <p14:creationId xmlns:p14="http://schemas.microsoft.com/office/powerpoint/2010/main" val="175404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https://www.youtube.com/watch?v=fKXztwtXaGo</a:t>
            </a:r>
            <a:endParaRPr/>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41</a:t>
            </a:fld>
            <a:endParaRPr/>
          </a:p>
        </p:txBody>
      </p:sp>
    </p:spTree>
    <p:extLst>
      <p:ext uri="{BB962C8B-B14F-4D97-AF65-F5344CB8AC3E}">
        <p14:creationId xmlns:p14="http://schemas.microsoft.com/office/powerpoint/2010/main" val="1159587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42</a:t>
            </a:fld>
            <a:endParaRPr/>
          </a:p>
        </p:txBody>
      </p:sp>
    </p:spTree>
    <p:extLst>
      <p:ext uri="{BB962C8B-B14F-4D97-AF65-F5344CB8AC3E}">
        <p14:creationId xmlns:p14="http://schemas.microsoft.com/office/powerpoint/2010/main" val="1274269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43</a:t>
            </a:fld>
            <a:endParaRPr/>
          </a:p>
        </p:txBody>
      </p:sp>
    </p:spTree>
    <p:extLst>
      <p:ext uri="{BB962C8B-B14F-4D97-AF65-F5344CB8AC3E}">
        <p14:creationId xmlns:p14="http://schemas.microsoft.com/office/powerpoint/2010/main" val="3402978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44</a:t>
            </a:fld>
            <a:endParaRPr/>
          </a:p>
        </p:txBody>
      </p:sp>
    </p:spTree>
    <p:extLst>
      <p:ext uri="{BB962C8B-B14F-4D97-AF65-F5344CB8AC3E}">
        <p14:creationId xmlns:p14="http://schemas.microsoft.com/office/powerpoint/2010/main" val="956278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45</a:t>
            </a:fld>
            <a:endParaRPr/>
          </a:p>
        </p:txBody>
      </p:sp>
    </p:spTree>
    <p:extLst>
      <p:ext uri="{BB962C8B-B14F-4D97-AF65-F5344CB8AC3E}">
        <p14:creationId xmlns:p14="http://schemas.microsoft.com/office/powerpoint/2010/main" val="1957420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46</a:t>
            </a:fld>
            <a:endParaRPr/>
          </a:p>
        </p:txBody>
      </p:sp>
    </p:spTree>
    <p:extLst>
      <p:ext uri="{BB962C8B-B14F-4D97-AF65-F5344CB8AC3E}">
        <p14:creationId xmlns:p14="http://schemas.microsoft.com/office/powerpoint/2010/main" val="1046449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5D9E90DA-02F6-3BE9-1C3B-0EB53108517B}"/>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FF42ADA6-C5E8-42C1-1D28-9699FF97602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96DD9CD9-39BD-253D-33FD-291961990C2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0714B30E-79DC-6805-2B67-A41CBA328BD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47</a:t>
            </a:fld>
            <a:endParaRPr/>
          </a:p>
        </p:txBody>
      </p:sp>
    </p:spTree>
    <p:extLst>
      <p:ext uri="{BB962C8B-B14F-4D97-AF65-F5344CB8AC3E}">
        <p14:creationId xmlns:p14="http://schemas.microsoft.com/office/powerpoint/2010/main" val="1377749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48</a:t>
            </a:fld>
            <a:endParaRPr/>
          </a:p>
        </p:txBody>
      </p:sp>
    </p:spTree>
    <p:extLst>
      <p:ext uri="{BB962C8B-B14F-4D97-AF65-F5344CB8AC3E}">
        <p14:creationId xmlns:p14="http://schemas.microsoft.com/office/powerpoint/2010/main" val="10825464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49</a:t>
            </a:fld>
            <a:endParaRPr/>
          </a:p>
        </p:txBody>
      </p:sp>
    </p:spTree>
    <p:extLst>
      <p:ext uri="{BB962C8B-B14F-4D97-AF65-F5344CB8AC3E}">
        <p14:creationId xmlns:p14="http://schemas.microsoft.com/office/powerpoint/2010/main" val="21482030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50</a:t>
            </a:fld>
            <a:endParaRPr/>
          </a:p>
        </p:txBody>
      </p:sp>
    </p:spTree>
    <p:extLst>
      <p:ext uri="{BB962C8B-B14F-4D97-AF65-F5344CB8AC3E}">
        <p14:creationId xmlns:p14="http://schemas.microsoft.com/office/powerpoint/2010/main" val="286788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16424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51</a:t>
            </a:fld>
            <a:endParaRPr/>
          </a:p>
        </p:txBody>
      </p:sp>
    </p:spTree>
    <p:extLst>
      <p:ext uri="{BB962C8B-B14F-4D97-AF65-F5344CB8AC3E}">
        <p14:creationId xmlns:p14="http://schemas.microsoft.com/office/powerpoint/2010/main" val="1651496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52</a:t>
            </a:fld>
            <a:endParaRPr/>
          </a:p>
        </p:txBody>
      </p:sp>
    </p:spTree>
    <p:extLst>
      <p:ext uri="{BB962C8B-B14F-4D97-AF65-F5344CB8AC3E}">
        <p14:creationId xmlns:p14="http://schemas.microsoft.com/office/powerpoint/2010/main" val="2566967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53</a:t>
            </a:fld>
            <a:endParaRPr/>
          </a:p>
        </p:txBody>
      </p:sp>
    </p:spTree>
    <p:extLst>
      <p:ext uri="{BB962C8B-B14F-4D97-AF65-F5344CB8AC3E}">
        <p14:creationId xmlns:p14="http://schemas.microsoft.com/office/powerpoint/2010/main" val="15628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54</a:t>
            </a:fld>
            <a:endParaRPr/>
          </a:p>
        </p:txBody>
      </p:sp>
    </p:spTree>
    <p:extLst>
      <p:ext uri="{BB962C8B-B14F-4D97-AF65-F5344CB8AC3E}">
        <p14:creationId xmlns:p14="http://schemas.microsoft.com/office/powerpoint/2010/main" val="1438566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55</a:t>
            </a:fld>
            <a:endParaRPr/>
          </a:p>
        </p:txBody>
      </p:sp>
    </p:spTree>
    <p:extLst>
      <p:ext uri="{BB962C8B-B14F-4D97-AF65-F5344CB8AC3E}">
        <p14:creationId xmlns:p14="http://schemas.microsoft.com/office/powerpoint/2010/main" val="4187620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56</a:t>
            </a:fld>
            <a:endParaRPr/>
          </a:p>
        </p:txBody>
      </p:sp>
    </p:spTree>
    <p:extLst>
      <p:ext uri="{BB962C8B-B14F-4D97-AF65-F5344CB8AC3E}">
        <p14:creationId xmlns:p14="http://schemas.microsoft.com/office/powerpoint/2010/main" val="1985904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57</a:t>
            </a:fld>
            <a:endParaRPr/>
          </a:p>
        </p:txBody>
      </p:sp>
    </p:spTree>
    <p:extLst>
      <p:ext uri="{BB962C8B-B14F-4D97-AF65-F5344CB8AC3E}">
        <p14:creationId xmlns:p14="http://schemas.microsoft.com/office/powerpoint/2010/main" val="21727639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58</a:t>
            </a:fld>
            <a:endParaRPr/>
          </a:p>
        </p:txBody>
      </p:sp>
    </p:spTree>
    <p:extLst>
      <p:ext uri="{BB962C8B-B14F-4D97-AF65-F5344CB8AC3E}">
        <p14:creationId xmlns:p14="http://schemas.microsoft.com/office/powerpoint/2010/main" val="22160936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pt-BR" sz="1200" b="0" i="0" u="none" strike="noStrike" cap="none">
                <a:solidFill>
                  <a:srgbClr val="000000"/>
                </a:solidFill>
                <a:latin typeface="Calibri"/>
                <a:ea typeface="Calibri"/>
                <a:cs typeface="Calibri"/>
                <a:sym typeface="Calibri"/>
              </a:rPr>
              <a:t>59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FAF2646E-160E-DA6B-6EFF-F829D7807538}"/>
            </a:ext>
          </a:extLst>
        </p:cNvPr>
        <p:cNvGrpSpPr/>
        <p:nvPr/>
      </p:nvGrpSpPr>
      <p:grpSpPr>
        <a:xfrm>
          <a:off x="0" y="0"/>
          <a:ext cx="0" cy="0"/>
          <a:chOff x="0" y="0"/>
          <a:chExt cx="0" cy="0"/>
        </a:xfrm>
      </p:grpSpPr>
      <p:sp>
        <p:nvSpPr>
          <p:cNvPr id="260" name="Google Shape;260;p11:notes">
            <a:extLst>
              <a:ext uri="{FF2B5EF4-FFF2-40B4-BE49-F238E27FC236}">
                <a16:creationId xmlns:a16="http://schemas.microsoft.com/office/drawing/2014/main" id="{9392ADAE-0C6E-18B9-9A75-ACFF21C77A5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1:notes">
            <a:extLst>
              <a:ext uri="{FF2B5EF4-FFF2-40B4-BE49-F238E27FC236}">
                <a16:creationId xmlns:a16="http://schemas.microsoft.com/office/drawing/2014/main" id="{8744C35E-AE77-BB8F-9399-807BFCBC8FA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1:notes">
            <a:extLst>
              <a:ext uri="{FF2B5EF4-FFF2-40B4-BE49-F238E27FC236}">
                <a16:creationId xmlns:a16="http://schemas.microsoft.com/office/drawing/2014/main" id="{4597FC09-6CC3-3163-5539-71F8145F4CF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9174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17980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https://www.youtube.com/watch?v=fKXztwtXaGo</a:t>
            </a:r>
            <a:endParaRPr/>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41306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02365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61"/>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1"/>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853"/>
              </a:spcBef>
              <a:spcAft>
                <a:spcPts val="0"/>
              </a:spcAft>
              <a:buClr>
                <a:srgbClr val="888888"/>
              </a:buClr>
              <a:buSzPts val="4263"/>
              <a:buNone/>
              <a:defRPr>
                <a:solidFill>
                  <a:srgbClr val="888888"/>
                </a:solidFill>
              </a:defRPr>
            </a:lvl1pPr>
            <a:lvl2pPr lvl="1" algn="ctr">
              <a:spcBef>
                <a:spcPts val="746"/>
              </a:spcBef>
              <a:spcAft>
                <a:spcPts val="0"/>
              </a:spcAft>
              <a:buClr>
                <a:srgbClr val="888888"/>
              </a:buClr>
              <a:buSzPts val="3730"/>
              <a:buNone/>
              <a:defRPr>
                <a:solidFill>
                  <a:srgbClr val="888888"/>
                </a:solidFill>
              </a:defRPr>
            </a:lvl2pPr>
            <a:lvl3pPr lvl="2" algn="ctr">
              <a:spcBef>
                <a:spcPts val="639"/>
              </a:spcBef>
              <a:spcAft>
                <a:spcPts val="0"/>
              </a:spcAft>
              <a:buClr>
                <a:srgbClr val="888888"/>
              </a:buClr>
              <a:buSzPts val="3197"/>
              <a:buNone/>
              <a:defRPr>
                <a:solidFill>
                  <a:srgbClr val="888888"/>
                </a:solidFill>
              </a:defRPr>
            </a:lvl3pPr>
            <a:lvl4pPr lvl="3" algn="ctr">
              <a:spcBef>
                <a:spcPts val="533"/>
              </a:spcBef>
              <a:spcAft>
                <a:spcPts val="0"/>
              </a:spcAft>
              <a:buClr>
                <a:srgbClr val="888888"/>
              </a:buClr>
              <a:buSzPts val="2664"/>
              <a:buNone/>
              <a:defRPr>
                <a:solidFill>
                  <a:srgbClr val="888888"/>
                </a:solidFill>
              </a:defRPr>
            </a:lvl4pPr>
            <a:lvl5pPr lvl="4" algn="ctr">
              <a:spcBef>
                <a:spcPts val="533"/>
              </a:spcBef>
              <a:spcAft>
                <a:spcPts val="0"/>
              </a:spcAft>
              <a:buClr>
                <a:srgbClr val="888888"/>
              </a:buClr>
              <a:buSzPts val="2664"/>
              <a:buNone/>
              <a:defRPr>
                <a:solidFill>
                  <a:srgbClr val="888888"/>
                </a:solidFill>
              </a:defRPr>
            </a:lvl5pPr>
            <a:lvl6pPr lvl="5" algn="ctr">
              <a:spcBef>
                <a:spcPts val="533"/>
              </a:spcBef>
              <a:spcAft>
                <a:spcPts val="0"/>
              </a:spcAft>
              <a:buClr>
                <a:srgbClr val="888888"/>
              </a:buClr>
              <a:buSzPts val="2664"/>
              <a:buNone/>
              <a:defRPr>
                <a:solidFill>
                  <a:srgbClr val="888888"/>
                </a:solidFill>
              </a:defRPr>
            </a:lvl6pPr>
            <a:lvl7pPr lvl="6" algn="ctr">
              <a:spcBef>
                <a:spcPts val="533"/>
              </a:spcBef>
              <a:spcAft>
                <a:spcPts val="0"/>
              </a:spcAft>
              <a:buClr>
                <a:srgbClr val="888888"/>
              </a:buClr>
              <a:buSzPts val="2664"/>
              <a:buNone/>
              <a:defRPr>
                <a:solidFill>
                  <a:srgbClr val="888888"/>
                </a:solidFill>
              </a:defRPr>
            </a:lvl7pPr>
            <a:lvl8pPr lvl="7" algn="ctr">
              <a:spcBef>
                <a:spcPts val="533"/>
              </a:spcBef>
              <a:spcAft>
                <a:spcPts val="0"/>
              </a:spcAft>
              <a:buClr>
                <a:srgbClr val="888888"/>
              </a:buClr>
              <a:buSzPts val="2664"/>
              <a:buNone/>
              <a:defRPr>
                <a:solidFill>
                  <a:srgbClr val="888888"/>
                </a:solidFill>
              </a:defRPr>
            </a:lvl8pPr>
            <a:lvl9pPr lvl="8" algn="ctr">
              <a:spcBef>
                <a:spcPts val="533"/>
              </a:spcBef>
              <a:spcAft>
                <a:spcPts val="0"/>
              </a:spcAft>
              <a:buClr>
                <a:srgbClr val="888888"/>
              </a:buClr>
              <a:buSzPts val="2664"/>
              <a:buNone/>
              <a:defRPr>
                <a:solidFill>
                  <a:srgbClr val="888888"/>
                </a:solidFill>
              </a:defRPr>
            </a:lvl9pPr>
          </a:lstStyle>
          <a:p>
            <a:endParaRPr/>
          </a:p>
        </p:txBody>
      </p:sp>
      <p:sp>
        <p:nvSpPr>
          <p:cNvPr id="22" name="Google Shape;22;p61"/>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61"/>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61"/>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82"/>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664"/>
              <a:buFont typeface="Calibri"/>
              <a:buNone/>
              <a:defRPr sz="2664"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82"/>
          <p:cNvSpPr>
            <a:spLocks noGrp="1"/>
          </p:cNvSpPr>
          <p:nvPr>
            <p:ph type="pic" idx="2"/>
          </p:nvPr>
        </p:nvSpPr>
        <p:spPr>
          <a:xfrm>
            <a:off x="2389717" y="612775"/>
            <a:ext cx="7315200" cy="4114800"/>
          </a:xfrm>
          <a:prstGeom prst="rect">
            <a:avLst/>
          </a:prstGeom>
          <a:noFill/>
          <a:ln>
            <a:noFill/>
          </a:ln>
        </p:spPr>
      </p:sp>
      <p:sp>
        <p:nvSpPr>
          <p:cNvPr id="73" name="Google Shape;73;p82"/>
          <p:cNvSpPr txBox="1">
            <a:spLocks noGrp="1"/>
          </p:cNvSpPr>
          <p:nvPr>
            <p:ph type="body" idx="1"/>
          </p:nvPr>
        </p:nvSpPr>
        <p:spPr>
          <a:xfrm>
            <a:off x="2389717" y="5367344"/>
            <a:ext cx="7315200" cy="804861"/>
          </a:xfrm>
          <a:prstGeom prst="rect">
            <a:avLst/>
          </a:prstGeom>
          <a:noFill/>
          <a:ln>
            <a:noFill/>
          </a:ln>
        </p:spPr>
        <p:txBody>
          <a:bodyPr spcFirstLastPara="1" wrap="square" lIns="91425" tIns="45700" rIns="91425" bIns="45700" anchor="t" anchorCtr="0">
            <a:normAutofit/>
          </a:bodyPr>
          <a:lstStyle>
            <a:lvl1pPr marL="457200" lvl="0" indent="-228600" algn="l">
              <a:spcBef>
                <a:spcPts val="373"/>
              </a:spcBef>
              <a:spcAft>
                <a:spcPts val="0"/>
              </a:spcAft>
              <a:buClr>
                <a:schemeClr val="dk1"/>
              </a:buClr>
              <a:buSzPts val="1865"/>
              <a:buNone/>
              <a:defRPr sz="1865"/>
            </a:lvl1pPr>
            <a:lvl2pPr marL="914400" lvl="1" indent="-228600" algn="l">
              <a:spcBef>
                <a:spcPts val="320"/>
              </a:spcBef>
              <a:spcAft>
                <a:spcPts val="0"/>
              </a:spcAft>
              <a:buClr>
                <a:schemeClr val="dk1"/>
              </a:buClr>
              <a:buSzPts val="1599"/>
              <a:buNone/>
              <a:defRPr sz="1599"/>
            </a:lvl2pPr>
            <a:lvl3pPr marL="1371600" lvl="2" indent="-228600" algn="l">
              <a:spcBef>
                <a:spcPts val="266"/>
              </a:spcBef>
              <a:spcAft>
                <a:spcPts val="0"/>
              </a:spcAft>
              <a:buClr>
                <a:schemeClr val="dk1"/>
              </a:buClr>
              <a:buSzPts val="1332"/>
              <a:buNone/>
              <a:defRPr sz="1332"/>
            </a:lvl3pPr>
            <a:lvl4pPr marL="1828800" lvl="3" indent="-228600" algn="l">
              <a:spcBef>
                <a:spcPts val="240"/>
              </a:spcBef>
              <a:spcAft>
                <a:spcPts val="0"/>
              </a:spcAft>
              <a:buClr>
                <a:schemeClr val="dk1"/>
              </a:buClr>
              <a:buSzPts val="1199"/>
              <a:buNone/>
              <a:defRPr sz="1199"/>
            </a:lvl4pPr>
            <a:lvl5pPr marL="2286000" lvl="4" indent="-228600" algn="l">
              <a:spcBef>
                <a:spcPts val="240"/>
              </a:spcBef>
              <a:spcAft>
                <a:spcPts val="0"/>
              </a:spcAft>
              <a:buClr>
                <a:schemeClr val="dk1"/>
              </a:buClr>
              <a:buSzPts val="1199"/>
              <a:buNone/>
              <a:defRPr sz="1199"/>
            </a:lvl5pPr>
            <a:lvl6pPr marL="2743200" lvl="5" indent="-228600" algn="l">
              <a:spcBef>
                <a:spcPts val="240"/>
              </a:spcBef>
              <a:spcAft>
                <a:spcPts val="0"/>
              </a:spcAft>
              <a:buClr>
                <a:schemeClr val="dk1"/>
              </a:buClr>
              <a:buSzPts val="1199"/>
              <a:buNone/>
              <a:defRPr sz="1199"/>
            </a:lvl6pPr>
            <a:lvl7pPr marL="3200400" lvl="6" indent="-228600" algn="l">
              <a:spcBef>
                <a:spcPts val="240"/>
              </a:spcBef>
              <a:spcAft>
                <a:spcPts val="0"/>
              </a:spcAft>
              <a:buClr>
                <a:schemeClr val="dk1"/>
              </a:buClr>
              <a:buSzPts val="1199"/>
              <a:buNone/>
              <a:defRPr sz="1199"/>
            </a:lvl7pPr>
            <a:lvl8pPr marL="3657600" lvl="7" indent="-228600" algn="l">
              <a:spcBef>
                <a:spcPts val="240"/>
              </a:spcBef>
              <a:spcAft>
                <a:spcPts val="0"/>
              </a:spcAft>
              <a:buClr>
                <a:schemeClr val="dk1"/>
              </a:buClr>
              <a:buSzPts val="1199"/>
              <a:buNone/>
              <a:defRPr sz="1199"/>
            </a:lvl8pPr>
            <a:lvl9pPr marL="4114800" lvl="8" indent="-228600" algn="l">
              <a:spcBef>
                <a:spcPts val="240"/>
              </a:spcBef>
              <a:spcAft>
                <a:spcPts val="0"/>
              </a:spcAft>
              <a:buClr>
                <a:schemeClr val="dk1"/>
              </a:buClr>
              <a:buSzPts val="1199"/>
              <a:buNone/>
              <a:defRPr sz="1199"/>
            </a:lvl9pPr>
          </a:lstStyle>
          <a:p>
            <a:endParaRPr/>
          </a:p>
        </p:txBody>
      </p:sp>
      <p:sp>
        <p:nvSpPr>
          <p:cNvPr id="74" name="Google Shape;74;p82"/>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2"/>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2"/>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8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83"/>
          <p:cNvSpPr txBox="1">
            <a:spLocks noGrp="1"/>
          </p:cNvSpPr>
          <p:nvPr>
            <p:ph type="body" idx="1"/>
          </p:nvPr>
        </p:nvSpPr>
        <p:spPr>
          <a:xfrm rot="5400000">
            <a:off x="3833018" y="-1623217"/>
            <a:ext cx="4525964"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83"/>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83"/>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3"/>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84"/>
          <p:cNvSpPr txBox="1">
            <a:spLocks noGrp="1"/>
          </p:cNvSpPr>
          <p:nvPr>
            <p:ph type="title"/>
          </p:nvPr>
        </p:nvSpPr>
        <p:spPr>
          <a:xfrm rot="5400000">
            <a:off x="7285038" y="1828801"/>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84"/>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84"/>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84"/>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4"/>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98"/>
        <p:cNvGrpSpPr/>
        <p:nvPr/>
      </p:nvGrpSpPr>
      <p:grpSpPr>
        <a:xfrm>
          <a:off x="0" y="0"/>
          <a:ext cx="0" cy="0"/>
          <a:chOff x="0" y="0"/>
          <a:chExt cx="0" cy="0"/>
        </a:xfrm>
      </p:grpSpPr>
      <p:sp>
        <p:nvSpPr>
          <p:cNvPr id="99" name="Google Shape;99;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03"/>
        <p:cNvGrpSpPr/>
        <p:nvPr/>
      </p:nvGrpSpPr>
      <p:grpSpPr>
        <a:xfrm>
          <a:off x="0" y="0"/>
          <a:ext cx="0" cy="0"/>
          <a:chOff x="0" y="0"/>
          <a:chExt cx="0" cy="0"/>
        </a:xfrm>
      </p:grpSpPr>
      <p:sp>
        <p:nvSpPr>
          <p:cNvPr id="104" name="Google Shape;104;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06" name="Google Shape;106;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09"/>
        <p:cNvGrpSpPr/>
        <p:nvPr/>
      </p:nvGrpSpPr>
      <p:grpSpPr>
        <a:xfrm>
          <a:off x="0" y="0"/>
          <a:ext cx="0" cy="0"/>
          <a:chOff x="0" y="0"/>
          <a:chExt cx="0" cy="0"/>
        </a:xfrm>
      </p:grpSpPr>
      <p:sp>
        <p:nvSpPr>
          <p:cNvPr id="110" name="Google Shape;110;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2" name="Google Shape;112;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115"/>
        <p:cNvGrpSpPr/>
        <p:nvPr/>
      </p:nvGrpSpPr>
      <p:grpSpPr>
        <a:xfrm>
          <a:off x="0" y="0"/>
          <a:ext cx="0" cy="0"/>
          <a:chOff x="0" y="0"/>
          <a:chExt cx="0" cy="0"/>
        </a:xfrm>
      </p:grpSpPr>
      <p:sp>
        <p:nvSpPr>
          <p:cNvPr id="116" name="Google Shape;116;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18" name="Google Shape;118;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121"/>
        <p:cNvGrpSpPr/>
        <p:nvPr/>
      </p:nvGrpSpPr>
      <p:grpSpPr>
        <a:xfrm>
          <a:off x="0" y="0"/>
          <a:ext cx="0" cy="0"/>
          <a:chOff x="0" y="0"/>
          <a:chExt cx="0" cy="0"/>
        </a:xfrm>
      </p:grpSpPr>
      <p:sp>
        <p:nvSpPr>
          <p:cNvPr id="122" name="Google Shape;122;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128"/>
        <p:cNvGrpSpPr/>
        <p:nvPr/>
      </p:nvGrpSpPr>
      <p:grpSpPr>
        <a:xfrm>
          <a:off x="0" y="0"/>
          <a:ext cx="0" cy="0"/>
          <a:chOff x="0" y="0"/>
          <a:chExt cx="0" cy="0"/>
        </a:xfrm>
      </p:grpSpPr>
      <p:sp>
        <p:nvSpPr>
          <p:cNvPr id="129" name="Google Shape;129;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1" name="Google Shape;131;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2" name="Google Shape;132;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3" name="Google Shape;133;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37"/>
        <p:cNvGrpSpPr/>
        <p:nvPr/>
      </p:nvGrpSpPr>
      <p:grpSpPr>
        <a:xfrm>
          <a:off x="0" y="0"/>
          <a:ext cx="0" cy="0"/>
          <a:chOff x="0" y="0"/>
          <a:chExt cx="0" cy="0"/>
        </a:xfrm>
      </p:grpSpPr>
      <p:sp>
        <p:nvSpPr>
          <p:cNvPr id="138" name="Google Shape;13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ogo + Black">
  <p:cSld name="Logo + Black">
    <p:spTree>
      <p:nvGrpSpPr>
        <p:cNvPr id="1" name="Shape 2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141"/>
        <p:cNvGrpSpPr/>
        <p:nvPr/>
      </p:nvGrpSpPr>
      <p:grpSpPr>
        <a:xfrm>
          <a:off x="0" y="0"/>
          <a:ext cx="0" cy="0"/>
          <a:chOff x="0" y="0"/>
          <a:chExt cx="0" cy="0"/>
        </a:xfrm>
      </p:grpSpPr>
      <p:sp>
        <p:nvSpPr>
          <p:cNvPr id="142" name="Google Shape;142;p7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7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144" name="Google Shape;144;p7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45" name="Google Shape;145;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148"/>
        <p:cNvGrpSpPr/>
        <p:nvPr/>
      </p:nvGrpSpPr>
      <p:grpSpPr>
        <a:xfrm>
          <a:off x="0" y="0"/>
          <a:ext cx="0" cy="0"/>
          <a:chOff x="0" y="0"/>
          <a:chExt cx="0" cy="0"/>
        </a:xfrm>
      </p:grpSpPr>
      <p:sp>
        <p:nvSpPr>
          <p:cNvPr id="149" name="Google Shape;149;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72"/>
          <p:cNvSpPr>
            <a:spLocks noGrp="1"/>
          </p:cNvSpPr>
          <p:nvPr>
            <p:ph type="pic" idx="2"/>
          </p:nvPr>
        </p:nvSpPr>
        <p:spPr>
          <a:xfrm>
            <a:off x="5183188" y="987425"/>
            <a:ext cx="6172200" cy="4873625"/>
          </a:xfrm>
          <a:prstGeom prst="rect">
            <a:avLst/>
          </a:prstGeom>
          <a:noFill/>
          <a:ln>
            <a:noFill/>
          </a:ln>
        </p:spPr>
      </p:sp>
      <p:sp>
        <p:nvSpPr>
          <p:cNvPr id="151" name="Google Shape;151;p7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52" name="Google Shape;152;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55"/>
        <p:cNvGrpSpPr/>
        <p:nvPr/>
      </p:nvGrpSpPr>
      <p:grpSpPr>
        <a:xfrm>
          <a:off x="0" y="0"/>
          <a:ext cx="0" cy="0"/>
          <a:chOff x="0" y="0"/>
          <a:chExt cx="0" cy="0"/>
        </a:xfrm>
      </p:grpSpPr>
      <p:sp>
        <p:nvSpPr>
          <p:cNvPr id="156" name="Google Shape;156;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7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8" name="Google Shape;15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161"/>
        <p:cNvGrpSpPr/>
        <p:nvPr/>
      </p:nvGrpSpPr>
      <p:grpSpPr>
        <a:xfrm>
          <a:off x="0" y="0"/>
          <a:ext cx="0" cy="0"/>
          <a:chOff x="0" y="0"/>
          <a:chExt cx="0" cy="0"/>
        </a:xfrm>
      </p:grpSpPr>
      <p:sp>
        <p:nvSpPr>
          <p:cNvPr id="162" name="Google Shape;162;p7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7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4" name="Google Shape;16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036" indent="0" algn="ctr">
              <a:buNone/>
              <a:defRPr>
                <a:solidFill>
                  <a:schemeClr val="tx1">
                    <a:tint val="75000"/>
                  </a:schemeClr>
                </a:solidFill>
              </a:defRPr>
            </a:lvl2pPr>
            <a:lvl3pPr marL="1218072" indent="0" algn="ctr">
              <a:buNone/>
              <a:defRPr>
                <a:solidFill>
                  <a:schemeClr val="tx1">
                    <a:tint val="75000"/>
                  </a:schemeClr>
                </a:solidFill>
              </a:defRPr>
            </a:lvl3pPr>
            <a:lvl4pPr marL="1827108" indent="0" algn="ctr">
              <a:buNone/>
              <a:defRPr>
                <a:solidFill>
                  <a:schemeClr val="tx1">
                    <a:tint val="75000"/>
                  </a:schemeClr>
                </a:solidFill>
              </a:defRPr>
            </a:lvl4pPr>
            <a:lvl5pPr marL="2436144" indent="0" algn="ctr">
              <a:buNone/>
              <a:defRPr>
                <a:solidFill>
                  <a:schemeClr val="tx1">
                    <a:tint val="75000"/>
                  </a:schemeClr>
                </a:solidFill>
              </a:defRPr>
            </a:lvl5pPr>
            <a:lvl6pPr marL="3045181" indent="0" algn="ctr">
              <a:buNone/>
              <a:defRPr>
                <a:solidFill>
                  <a:schemeClr val="tx1">
                    <a:tint val="75000"/>
                  </a:schemeClr>
                </a:solidFill>
              </a:defRPr>
            </a:lvl6pPr>
            <a:lvl7pPr marL="3654217" indent="0" algn="ctr">
              <a:buNone/>
              <a:defRPr>
                <a:solidFill>
                  <a:schemeClr val="tx1">
                    <a:tint val="75000"/>
                  </a:schemeClr>
                </a:solidFill>
              </a:defRPr>
            </a:lvl7pPr>
            <a:lvl8pPr marL="4263253" indent="0" algn="ctr">
              <a:buNone/>
              <a:defRPr>
                <a:solidFill>
                  <a:schemeClr val="tx1">
                    <a:tint val="75000"/>
                  </a:schemeClr>
                </a:solidFill>
              </a:defRPr>
            </a:lvl8pPr>
            <a:lvl9pPr marL="4872289"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1354730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4824422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5328" b="1" cap="all"/>
            </a:lvl1pPr>
          </a:lstStyle>
          <a:p>
            <a:r>
              <a:rPr lang="x-none"/>
              <a:t>Click to edit Master title style</a:t>
            </a:r>
            <a:endParaRPr lang="en-US"/>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664">
                <a:solidFill>
                  <a:schemeClr val="tx1">
                    <a:tint val="75000"/>
                  </a:schemeClr>
                </a:solidFill>
              </a:defRPr>
            </a:lvl1pPr>
            <a:lvl2pPr marL="609036" indent="0">
              <a:buNone/>
              <a:defRPr sz="2398">
                <a:solidFill>
                  <a:schemeClr val="tx1">
                    <a:tint val="75000"/>
                  </a:schemeClr>
                </a:solidFill>
              </a:defRPr>
            </a:lvl2pPr>
            <a:lvl3pPr marL="1218072" indent="0">
              <a:buNone/>
              <a:defRPr sz="2131">
                <a:solidFill>
                  <a:schemeClr val="tx1">
                    <a:tint val="75000"/>
                  </a:schemeClr>
                </a:solidFill>
              </a:defRPr>
            </a:lvl3pPr>
            <a:lvl4pPr marL="1827108" indent="0">
              <a:buNone/>
              <a:defRPr sz="1865">
                <a:solidFill>
                  <a:schemeClr val="tx1">
                    <a:tint val="75000"/>
                  </a:schemeClr>
                </a:solidFill>
              </a:defRPr>
            </a:lvl4pPr>
            <a:lvl5pPr marL="2436144" indent="0">
              <a:buNone/>
              <a:defRPr sz="1865">
                <a:solidFill>
                  <a:schemeClr val="tx1">
                    <a:tint val="75000"/>
                  </a:schemeClr>
                </a:solidFill>
              </a:defRPr>
            </a:lvl5pPr>
            <a:lvl6pPr marL="3045181" indent="0">
              <a:buNone/>
              <a:defRPr sz="1865">
                <a:solidFill>
                  <a:schemeClr val="tx1">
                    <a:tint val="75000"/>
                  </a:schemeClr>
                </a:solidFill>
              </a:defRPr>
            </a:lvl6pPr>
            <a:lvl7pPr marL="3654217" indent="0">
              <a:buNone/>
              <a:defRPr sz="1865">
                <a:solidFill>
                  <a:schemeClr val="tx1">
                    <a:tint val="75000"/>
                  </a:schemeClr>
                </a:solidFill>
              </a:defRPr>
            </a:lvl7pPr>
            <a:lvl8pPr marL="4263253" indent="0">
              <a:buNone/>
              <a:defRPr sz="1865">
                <a:solidFill>
                  <a:schemeClr val="tx1">
                    <a:tint val="75000"/>
                  </a:schemeClr>
                </a:solidFill>
              </a:defRPr>
            </a:lvl8pPr>
            <a:lvl9pPr marL="4872289" indent="0">
              <a:buNone/>
              <a:defRPr sz="1865">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9926519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34DE395E-34A2-AA4D-9868-153B79C4F40E}" type="datetimeFigureOut">
              <a:rPr lang="en-US" smtClean="0"/>
              <a:t>5/1/25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42563743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78" y="1535113"/>
            <a:ext cx="5389033"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34DE395E-34A2-AA4D-9868-153B79C4F40E}" type="datetimeFigureOut">
              <a:rPr lang="en-US" smtClean="0"/>
              <a:t>5/1/25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0737813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34DE395E-34A2-AA4D-9868-153B79C4F40E}" type="datetimeFigureOut">
              <a:rPr lang="en-US" smtClean="0"/>
              <a:t>5/1/25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88368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7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75"/>
          <p:cNvSpPr txBox="1">
            <a:spLocks noGrp="1"/>
          </p:cNvSpPr>
          <p:nvPr>
            <p:ph type="body" idx="1"/>
          </p:nvPr>
        </p:nvSpPr>
        <p:spPr>
          <a:xfrm>
            <a:off x="609600" y="1600201"/>
            <a:ext cx="10972800" cy="4525964"/>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75"/>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75"/>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5"/>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E395E-34A2-AA4D-9868-153B79C4F40E}" type="datetimeFigureOut">
              <a:rPr lang="en-US" smtClean="0"/>
              <a:t>5/1/25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417310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3" y="273056"/>
            <a:ext cx="4011084" cy="1162051"/>
          </a:xfrm>
        </p:spPr>
        <p:txBody>
          <a:bodyPr anchor="b"/>
          <a:lstStyle>
            <a:lvl1pPr algn="l">
              <a:defRPr sz="2664" b="1"/>
            </a:lvl1pPr>
          </a:lstStyle>
          <a:p>
            <a:r>
              <a:rPr lang="x-none"/>
              <a:t>Click to edit Master title style</a:t>
            </a:r>
            <a:endParaRPr lang="en-US"/>
          </a:p>
        </p:txBody>
      </p:sp>
      <p:sp>
        <p:nvSpPr>
          <p:cNvPr id="3" name="Content Placeholder 2"/>
          <p:cNvSpPr>
            <a:spLocks noGrp="1"/>
          </p:cNvSpPr>
          <p:nvPr>
            <p:ph idx="1"/>
          </p:nvPr>
        </p:nvSpPr>
        <p:spPr>
          <a:xfrm>
            <a:off x="4766733" y="273050"/>
            <a:ext cx="6815667" cy="5853113"/>
          </a:xfrm>
        </p:spPr>
        <p:txBody>
          <a:bodyPr/>
          <a:lstStyle>
            <a:lvl1pPr>
              <a:defRPr sz="4263"/>
            </a:lvl1pPr>
            <a:lvl2pPr>
              <a:defRPr sz="3730"/>
            </a:lvl2pPr>
            <a:lvl3pPr>
              <a:defRPr sz="3197"/>
            </a:lvl3pPr>
            <a:lvl4pPr>
              <a:defRPr sz="2664"/>
            </a:lvl4pPr>
            <a:lvl5pPr>
              <a:defRPr sz="2664"/>
            </a:lvl5pPr>
            <a:lvl6pPr>
              <a:defRPr sz="2664"/>
            </a:lvl6pPr>
            <a:lvl7pPr>
              <a:defRPr sz="2664"/>
            </a:lvl7pPr>
            <a:lvl8pPr>
              <a:defRPr sz="2664"/>
            </a:lvl8pPr>
            <a:lvl9pPr>
              <a:defRPr sz="2664"/>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13" y="1435106"/>
            <a:ext cx="4011084" cy="4691063"/>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5/1/25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0922855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664"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3"/>
            </a:lvl1pPr>
            <a:lvl2pPr marL="609036" indent="0">
              <a:buNone/>
              <a:defRPr sz="3730"/>
            </a:lvl2pPr>
            <a:lvl3pPr marL="1218072" indent="0">
              <a:buNone/>
              <a:defRPr sz="3197"/>
            </a:lvl3pPr>
            <a:lvl4pPr marL="1827108" indent="0">
              <a:buNone/>
              <a:defRPr sz="2664"/>
            </a:lvl4pPr>
            <a:lvl5pPr marL="2436144" indent="0">
              <a:buNone/>
              <a:defRPr sz="2664"/>
            </a:lvl5pPr>
            <a:lvl6pPr marL="3045181" indent="0">
              <a:buNone/>
              <a:defRPr sz="2664"/>
            </a:lvl6pPr>
            <a:lvl7pPr marL="3654217" indent="0">
              <a:buNone/>
              <a:defRPr sz="2664"/>
            </a:lvl7pPr>
            <a:lvl8pPr marL="4263253" indent="0">
              <a:buNone/>
              <a:defRPr sz="2664"/>
            </a:lvl8pPr>
            <a:lvl9pPr marL="4872289" indent="0">
              <a:buNone/>
              <a:defRPr sz="2664"/>
            </a:lvl9pPr>
          </a:lstStyle>
          <a:p>
            <a:endParaRPr lang="en-US"/>
          </a:p>
        </p:txBody>
      </p:sp>
      <p:sp>
        <p:nvSpPr>
          <p:cNvPr id="4" name="Text Placeholder 3"/>
          <p:cNvSpPr>
            <a:spLocks noGrp="1"/>
          </p:cNvSpPr>
          <p:nvPr>
            <p:ph type="body" sz="half" idx="2"/>
          </p:nvPr>
        </p:nvSpPr>
        <p:spPr>
          <a:xfrm>
            <a:off x="2389717" y="5367344"/>
            <a:ext cx="7315200" cy="804861"/>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5/1/25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816834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876802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0071164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ogo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425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76"/>
          <p:cNvSpPr txBox="1">
            <a:spLocks noGrp="1"/>
          </p:cNvSpPr>
          <p:nvPr>
            <p:ph type="title"/>
          </p:nvPr>
        </p:nvSpPr>
        <p:spPr>
          <a:xfrm>
            <a:off x="963084" y="4406900"/>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5328"/>
              <a:buFont typeface="Calibri"/>
              <a:buNone/>
              <a:defRPr sz="5328"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76"/>
          <p:cNvSpPr txBox="1">
            <a:spLocks noGrp="1"/>
          </p:cNvSpPr>
          <p:nvPr>
            <p:ph type="body" idx="1"/>
          </p:nvPr>
        </p:nvSpPr>
        <p:spPr>
          <a:xfrm>
            <a:off x="963084" y="2906715"/>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533"/>
              </a:spcBef>
              <a:spcAft>
                <a:spcPts val="0"/>
              </a:spcAft>
              <a:buClr>
                <a:srgbClr val="888888"/>
              </a:buClr>
              <a:buSzPts val="2664"/>
              <a:buNone/>
              <a:defRPr sz="2664">
                <a:solidFill>
                  <a:srgbClr val="888888"/>
                </a:solidFill>
              </a:defRPr>
            </a:lvl1pPr>
            <a:lvl2pPr marL="914400" lvl="1" indent="-228600" algn="l">
              <a:spcBef>
                <a:spcPts val="480"/>
              </a:spcBef>
              <a:spcAft>
                <a:spcPts val="0"/>
              </a:spcAft>
              <a:buClr>
                <a:srgbClr val="888888"/>
              </a:buClr>
              <a:buSzPts val="2398"/>
              <a:buNone/>
              <a:defRPr sz="2398">
                <a:solidFill>
                  <a:srgbClr val="888888"/>
                </a:solidFill>
              </a:defRPr>
            </a:lvl2pPr>
            <a:lvl3pPr marL="1371600" lvl="2" indent="-228600" algn="l">
              <a:spcBef>
                <a:spcPts val="426"/>
              </a:spcBef>
              <a:spcAft>
                <a:spcPts val="0"/>
              </a:spcAft>
              <a:buClr>
                <a:srgbClr val="888888"/>
              </a:buClr>
              <a:buSzPts val="2131"/>
              <a:buNone/>
              <a:defRPr sz="2131">
                <a:solidFill>
                  <a:srgbClr val="888888"/>
                </a:solidFill>
              </a:defRPr>
            </a:lvl3pPr>
            <a:lvl4pPr marL="1828800" lvl="3" indent="-228600" algn="l">
              <a:spcBef>
                <a:spcPts val="373"/>
              </a:spcBef>
              <a:spcAft>
                <a:spcPts val="0"/>
              </a:spcAft>
              <a:buClr>
                <a:srgbClr val="888888"/>
              </a:buClr>
              <a:buSzPts val="1865"/>
              <a:buNone/>
              <a:defRPr sz="1865">
                <a:solidFill>
                  <a:srgbClr val="888888"/>
                </a:solidFill>
              </a:defRPr>
            </a:lvl4pPr>
            <a:lvl5pPr marL="2286000" lvl="4" indent="-228600" algn="l">
              <a:spcBef>
                <a:spcPts val="373"/>
              </a:spcBef>
              <a:spcAft>
                <a:spcPts val="0"/>
              </a:spcAft>
              <a:buClr>
                <a:srgbClr val="888888"/>
              </a:buClr>
              <a:buSzPts val="1865"/>
              <a:buNone/>
              <a:defRPr sz="1865">
                <a:solidFill>
                  <a:srgbClr val="888888"/>
                </a:solidFill>
              </a:defRPr>
            </a:lvl5pPr>
            <a:lvl6pPr marL="2743200" lvl="5" indent="-228600" algn="l">
              <a:spcBef>
                <a:spcPts val="373"/>
              </a:spcBef>
              <a:spcAft>
                <a:spcPts val="0"/>
              </a:spcAft>
              <a:buClr>
                <a:srgbClr val="888888"/>
              </a:buClr>
              <a:buSzPts val="1865"/>
              <a:buNone/>
              <a:defRPr sz="1865">
                <a:solidFill>
                  <a:srgbClr val="888888"/>
                </a:solidFill>
              </a:defRPr>
            </a:lvl6pPr>
            <a:lvl7pPr marL="3200400" lvl="6" indent="-228600" algn="l">
              <a:spcBef>
                <a:spcPts val="373"/>
              </a:spcBef>
              <a:spcAft>
                <a:spcPts val="0"/>
              </a:spcAft>
              <a:buClr>
                <a:srgbClr val="888888"/>
              </a:buClr>
              <a:buSzPts val="1865"/>
              <a:buNone/>
              <a:defRPr sz="1865">
                <a:solidFill>
                  <a:srgbClr val="888888"/>
                </a:solidFill>
              </a:defRPr>
            </a:lvl7pPr>
            <a:lvl8pPr marL="3657600" lvl="7" indent="-228600" algn="l">
              <a:spcBef>
                <a:spcPts val="373"/>
              </a:spcBef>
              <a:spcAft>
                <a:spcPts val="0"/>
              </a:spcAft>
              <a:buClr>
                <a:srgbClr val="888888"/>
              </a:buClr>
              <a:buSzPts val="1865"/>
              <a:buNone/>
              <a:defRPr sz="1865">
                <a:solidFill>
                  <a:srgbClr val="888888"/>
                </a:solidFill>
              </a:defRPr>
            </a:lvl8pPr>
            <a:lvl9pPr marL="4114800" lvl="8" indent="-228600" algn="l">
              <a:spcBef>
                <a:spcPts val="373"/>
              </a:spcBef>
              <a:spcAft>
                <a:spcPts val="0"/>
              </a:spcAft>
              <a:buClr>
                <a:srgbClr val="888888"/>
              </a:buClr>
              <a:buSzPts val="1865"/>
              <a:buNone/>
              <a:defRPr sz="1865">
                <a:solidFill>
                  <a:srgbClr val="888888"/>
                </a:solidFill>
              </a:defRPr>
            </a:lvl9pPr>
          </a:lstStyle>
          <a:p>
            <a:endParaRPr/>
          </a:p>
        </p:txBody>
      </p:sp>
      <p:sp>
        <p:nvSpPr>
          <p:cNvPr id="35" name="Google Shape;35;p76"/>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6"/>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6"/>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7"/>
          <p:cNvSpPr txBox="1">
            <a:spLocks noGrp="1"/>
          </p:cNvSpPr>
          <p:nvPr>
            <p:ph type="body" idx="1"/>
          </p:nvPr>
        </p:nvSpPr>
        <p:spPr>
          <a:xfrm>
            <a:off x="609600" y="1600201"/>
            <a:ext cx="5384800" cy="4525964"/>
          </a:xfrm>
          <a:prstGeom prst="rect">
            <a:avLst/>
          </a:prstGeom>
          <a:noFill/>
          <a:ln>
            <a:noFill/>
          </a:ln>
        </p:spPr>
        <p:txBody>
          <a:bodyPr spcFirstLastPara="1" wrap="square" lIns="91425" tIns="45700" rIns="91425" bIns="45700" anchor="t" anchorCtr="0">
            <a:normAutofit/>
          </a:bodyPr>
          <a:lstStyle>
            <a:lvl1pPr marL="457200" lvl="0" indent="-465455" algn="l">
              <a:spcBef>
                <a:spcPts val="746"/>
              </a:spcBef>
              <a:spcAft>
                <a:spcPts val="0"/>
              </a:spcAft>
              <a:buClr>
                <a:schemeClr val="dk1"/>
              </a:buClr>
              <a:buSzPts val="3730"/>
              <a:buChar char="•"/>
              <a:defRPr sz="3730"/>
            </a:lvl1pPr>
            <a:lvl2pPr marL="914400" lvl="1" indent="-431609" algn="l">
              <a:spcBef>
                <a:spcPts val="639"/>
              </a:spcBef>
              <a:spcAft>
                <a:spcPts val="0"/>
              </a:spcAft>
              <a:buClr>
                <a:schemeClr val="dk1"/>
              </a:buClr>
              <a:buSzPts val="3197"/>
              <a:buChar char="–"/>
              <a:defRPr sz="3197"/>
            </a:lvl2pPr>
            <a:lvl3pPr marL="1371600" lvl="2" indent="-397764" algn="l">
              <a:spcBef>
                <a:spcPts val="533"/>
              </a:spcBef>
              <a:spcAft>
                <a:spcPts val="0"/>
              </a:spcAft>
              <a:buClr>
                <a:schemeClr val="dk1"/>
              </a:buClr>
              <a:buSzPts val="2664"/>
              <a:buChar char="•"/>
              <a:defRPr sz="2664"/>
            </a:lvl3pPr>
            <a:lvl4pPr marL="1828800" lvl="3" indent="-380872" algn="l">
              <a:spcBef>
                <a:spcPts val="480"/>
              </a:spcBef>
              <a:spcAft>
                <a:spcPts val="0"/>
              </a:spcAft>
              <a:buClr>
                <a:schemeClr val="dk1"/>
              </a:buClr>
              <a:buSzPts val="2398"/>
              <a:buChar char="–"/>
              <a:defRPr sz="2398"/>
            </a:lvl4pPr>
            <a:lvl5pPr marL="2286000" lvl="4" indent="-380873" algn="l">
              <a:spcBef>
                <a:spcPts val="480"/>
              </a:spcBef>
              <a:spcAft>
                <a:spcPts val="0"/>
              </a:spcAft>
              <a:buClr>
                <a:schemeClr val="dk1"/>
              </a:buClr>
              <a:buSzPts val="2398"/>
              <a:buChar char="»"/>
              <a:defRPr sz="2398"/>
            </a:lvl5pPr>
            <a:lvl6pPr marL="2743200" lvl="5" indent="-380873" algn="l">
              <a:spcBef>
                <a:spcPts val="480"/>
              </a:spcBef>
              <a:spcAft>
                <a:spcPts val="0"/>
              </a:spcAft>
              <a:buClr>
                <a:schemeClr val="dk1"/>
              </a:buClr>
              <a:buSzPts val="2398"/>
              <a:buChar char="•"/>
              <a:defRPr sz="2398"/>
            </a:lvl6pPr>
            <a:lvl7pPr marL="3200400" lvl="6" indent="-380873" algn="l">
              <a:spcBef>
                <a:spcPts val="480"/>
              </a:spcBef>
              <a:spcAft>
                <a:spcPts val="0"/>
              </a:spcAft>
              <a:buClr>
                <a:schemeClr val="dk1"/>
              </a:buClr>
              <a:buSzPts val="2398"/>
              <a:buChar char="•"/>
              <a:defRPr sz="2398"/>
            </a:lvl7pPr>
            <a:lvl8pPr marL="3657600" lvl="7" indent="-380872" algn="l">
              <a:spcBef>
                <a:spcPts val="480"/>
              </a:spcBef>
              <a:spcAft>
                <a:spcPts val="0"/>
              </a:spcAft>
              <a:buClr>
                <a:schemeClr val="dk1"/>
              </a:buClr>
              <a:buSzPts val="2398"/>
              <a:buChar char="•"/>
              <a:defRPr sz="2398"/>
            </a:lvl8pPr>
            <a:lvl9pPr marL="4114800" lvl="8" indent="-380872" algn="l">
              <a:spcBef>
                <a:spcPts val="480"/>
              </a:spcBef>
              <a:spcAft>
                <a:spcPts val="0"/>
              </a:spcAft>
              <a:buClr>
                <a:schemeClr val="dk1"/>
              </a:buClr>
              <a:buSzPts val="2398"/>
              <a:buChar char="•"/>
              <a:defRPr sz="2398"/>
            </a:lvl9pPr>
          </a:lstStyle>
          <a:p>
            <a:endParaRPr/>
          </a:p>
        </p:txBody>
      </p:sp>
      <p:sp>
        <p:nvSpPr>
          <p:cNvPr id="41" name="Google Shape;41;p77"/>
          <p:cNvSpPr txBox="1">
            <a:spLocks noGrp="1"/>
          </p:cNvSpPr>
          <p:nvPr>
            <p:ph type="body" idx="2"/>
          </p:nvPr>
        </p:nvSpPr>
        <p:spPr>
          <a:xfrm>
            <a:off x="6197600" y="1600201"/>
            <a:ext cx="5384800" cy="4525964"/>
          </a:xfrm>
          <a:prstGeom prst="rect">
            <a:avLst/>
          </a:prstGeom>
          <a:noFill/>
          <a:ln>
            <a:noFill/>
          </a:ln>
        </p:spPr>
        <p:txBody>
          <a:bodyPr spcFirstLastPara="1" wrap="square" lIns="91425" tIns="45700" rIns="91425" bIns="45700" anchor="t" anchorCtr="0">
            <a:normAutofit/>
          </a:bodyPr>
          <a:lstStyle>
            <a:lvl1pPr marL="457200" lvl="0" indent="-465455" algn="l">
              <a:spcBef>
                <a:spcPts val="746"/>
              </a:spcBef>
              <a:spcAft>
                <a:spcPts val="0"/>
              </a:spcAft>
              <a:buClr>
                <a:schemeClr val="dk1"/>
              </a:buClr>
              <a:buSzPts val="3730"/>
              <a:buChar char="•"/>
              <a:defRPr sz="3730"/>
            </a:lvl1pPr>
            <a:lvl2pPr marL="914400" lvl="1" indent="-431609" algn="l">
              <a:spcBef>
                <a:spcPts val="639"/>
              </a:spcBef>
              <a:spcAft>
                <a:spcPts val="0"/>
              </a:spcAft>
              <a:buClr>
                <a:schemeClr val="dk1"/>
              </a:buClr>
              <a:buSzPts val="3197"/>
              <a:buChar char="–"/>
              <a:defRPr sz="3197"/>
            </a:lvl2pPr>
            <a:lvl3pPr marL="1371600" lvl="2" indent="-397764" algn="l">
              <a:spcBef>
                <a:spcPts val="533"/>
              </a:spcBef>
              <a:spcAft>
                <a:spcPts val="0"/>
              </a:spcAft>
              <a:buClr>
                <a:schemeClr val="dk1"/>
              </a:buClr>
              <a:buSzPts val="2664"/>
              <a:buChar char="•"/>
              <a:defRPr sz="2664"/>
            </a:lvl3pPr>
            <a:lvl4pPr marL="1828800" lvl="3" indent="-380872" algn="l">
              <a:spcBef>
                <a:spcPts val="480"/>
              </a:spcBef>
              <a:spcAft>
                <a:spcPts val="0"/>
              </a:spcAft>
              <a:buClr>
                <a:schemeClr val="dk1"/>
              </a:buClr>
              <a:buSzPts val="2398"/>
              <a:buChar char="–"/>
              <a:defRPr sz="2398"/>
            </a:lvl4pPr>
            <a:lvl5pPr marL="2286000" lvl="4" indent="-380873" algn="l">
              <a:spcBef>
                <a:spcPts val="480"/>
              </a:spcBef>
              <a:spcAft>
                <a:spcPts val="0"/>
              </a:spcAft>
              <a:buClr>
                <a:schemeClr val="dk1"/>
              </a:buClr>
              <a:buSzPts val="2398"/>
              <a:buChar char="»"/>
              <a:defRPr sz="2398"/>
            </a:lvl5pPr>
            <a:lvl6pPr marL="2743200" lvl="5" indent="-380873" algn="l">
              <a:spcBef>
                <a:spcPts val="480"/>
              </a:spcBef>
              <a:spcAft>
                <a:spcPts val="0"/>
              </a:spcAft>
              <a:buClr>
                <a:schemeClr val="dk1"/>
              </a:buClr>
              <a:buSzPts val="2398"/>
              <a:buChar char="•"/>
              <a:defRPr sz="2398"/>
            </a:lvl6pPr>
            <a:lvl7pPr marL="3200400" lvl="6" indent="-380873" algn="l">
              <a:spcBef>
                <a:spcPts val="480"/>
              </a:spcBef>
              <a:spcAft>
                <a:spcPts val="0"/>
              </a:spcAft>
              <a:buClr>
                <a:schemeClr val="dk1"/>
              </a:buClr>
              <a:buSzPts val="2398"/>
              <a:buChar char="•"/>
              <a:defRPr sz="2398"/>
            </a:lvl7pPr>
            <a:lvl8pPr marL="3657600" lvl="7" indent="-380872" algn="l">
              <a:spcBef>
                <a:spcPts val="480"/>
              </a:spcBef>
              <a:spcAft>
                <a:spcPts val="0"/>
              </a:spcAft>
              <a:buClr>
                <a:schemeClr val="dk1"/>
              </a:buClr>
              <a:buSzPts val="2398"/>
              <a:buChar char="•"/>
              <a:defRPr sz="2398"/>
            </a:lvl8pPr>
            <a:lvl9pPr marL="4114800" lvl="8" indent="-380872" algn="l">
              <a:spcBef>
                <a:spcPts val="480"/>
              </a:spcBef>
              <a:spcAft>
                <a:spcPts val="0"/>
              </a:spcAft>
              <a:buClr>
                <a:schemeClr val="dk1"/>
              </a:buClr>
              <a:buSzPts val="2398"/>
              <a:buChar char="•"/>
              <a:defRPr sz="2398"/>
            </a:lvl9pPr>
          </a:lstStyle>
          <a:p>
            <a:endParaRPr/>
          </a:p>
        </p:txBody>
      </p:sp>
      <p:sp>
        <p:nvSpPr>
          <p:cNvPr id="42" name="Google Shape;42;p77"/>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7"/>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7"/>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5861"/>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8"/>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639"/>
              </a:spcBef>
              <a:spcAft>
                <a:spcPts val="0"/>
              </a:spcAft>
              <a:buClr>
                <a:schemeClr val="dk1"/>
              </a:buClr>
              <a:buSzPts val="3197"/>
              <a:buNone/>
              <a:defRPr sz="3197" b="1"/>
            </a:lvl1pPr>
            <a:lvl2pPr marL="914400" lvl="1" indent="-228600" algn="l">
              <a:spcBef>
                <a:spcPts val="533"/>
              </a:spcBef>
              <a:spcAft>
                <a:spcPts val="0"/>
              </a:spcAft>
              <a:buClr>
                <a:schemeClr val="dk1"/>
              </a:buClr>
              <a:buSzPts val="2664"/>
              <a:buNone/>
              <a:defRPr sz="2664" b="1"/>
            </a:lvl2pPr>
            <a:lvl3pPr marL="1371600" lvl="2" indent="-228600" algn="l">
              <a:spcBef>
                <a:spcPts val="480"/>
              </a:spcBef>
              <a:spcAft>
                <a:spcPts val="0"/>
              </a:spcAft>
              <a:buClr>
                <a:schemeClr val="dk1"/>
              </a:buClr>
              <a:buSzPts val="2398"/>
              <a:buNone/>
              <a:defRPr sz="2398" b="1"/>
            </a:lvl3pPr>
            <a:lvl4pPr marL="1828800" lvl="3" indent="-228600" algn="l">
              <a:spcBef>
                <a:spcPts val="426"/>
              </a:spcBef>
              <a:spcAft>
                <a:spcPts val="0"/>
              </a:spcAft>
              <a:buClr>
                <a:schemeClr val="dk1"/>
              </a:buClr>
              <a:buSzPts val="2131"/>
              <a:buNone/>
              <a:defRPr sz="2131" b="1"/>
            </a:lvl4pPr>
            <a:lvl5pPr marL="2286000" lvl="4" indent="-228600" algn="l">
              <a:spcBef>
                <a:spcPts val="426"/>
              </a:spcBef>
              <a:spcAft>
                <a:spcPts val="0"/>
              </a:spcAft>
              <a:buClr>
                <a:schemeClr val="dk1"/>
              </a:buClr>
              <a:buSzPts val="2131"/>
              <a:buNone/>
              <a:defRPr sz="2131" b="1"/>
            </a:lvl5pPr>
            <a:lvl6pPr marL="2743200" lvl="5" indent="-228600" algn="l">
              <a:spcBef>
                <a:spcPts val="426"/>
              </a:spcBef>
              <a:spcAft>
                <a:spcPts val="0"/>
              </a:spcAft>
              <a:buClr>
                <a:schemeClr val="dk1"/>
              </a:buClr>
              <a:buSzPts val="2131"/>
              <a:buNone/>
              <a:defRPr sz="2131" b="1"/>
            </a:lvl6pPr>
            <a:lvl7pPr marL="3200400" lvl="6" indent="-228600" algn="l">
              <a:spcBef>
                <a:spcPts val="426"/>
              </a:spcBef>
              <a:spcAft>
                <a:spcPts val="0"/>
              </a:spcAft>
              <a:buClr>
                <a:schemeClr val="dk1"/>
              </a:buClr>
              <a:buSzPts val="2131"/>
              <a:buNone/>
              <a:defRPr sz="2131" b="1"/>
            </a:lvl7pPr>
            <a:lvl8pPr marL="3657600" lvl="7" indent="-228600" algn="l">
              <a:spcBef>
                <a:spcPts val="426"/>
              </a:spcBef>
              <a:spcAft>
                <a:spcPts val="0"/>
              </a:spcAft>
              <a:buClr>
                <a:schemeClr val="dk1"/>
              </a:buClr>
              <a:buSzPts val="2131"/>
              <a:buNone/>
              <a:defRPr sz="2131" b="1"/>
            </a:lvl8pPr>
            <a:lvl9pPr marL="4114800" lvl="8" indent="-228600" algn="l">
              <a:spcBef>
                <a:spcPts val="426"/>
              </a:spcBef>
              <a:spcAft>
                <a:spcPts val="0"/>
              </a:spcAft>
              <a:buClr>
                <a:schemeClr val="dk1"/>
              </a:buClr>
              <a:buSzPts val="2131"/>
              <a:buNone/>
              <a:defRPr sz="2131" b="1"/>
            </a:lvl9pPr>
          </a:lstStyle>
          <a:p>
            <a:endParaRPr/>
          </a:p>
        </p:txBody>
      </p:sp>
      <p:sp>
        <p:nvSpPr>
          <p:cNvPr id="48" name="Google Shape;48;p78"/>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431609" algn="l">
              <a:spcBef>
                <a:spcPts val="639"/>
              </a:spcBef>
              <a:spcAft>
                <a:spcPts val="0"/>
              </a:spcAft>
              <a:buClr>
                <a:schemeClr val="dk1"/>
              </a:buClr>
              <a:buSzPts val="3197"/>
              <a:buChar char="•"/>
              <a:defRPr sz="3197"/>
            </a:lvl1pPr>
            <a:lvl2pPr marL="914400" lvl="1" indent="-397764" algn="l">
              <a:spcBef>
                <a:spcPts val="533"/>
              </a:spcBef>
              <a:spcAft>
                <a:spcPts val="0"/>
              </a:spcAft>
              <a:buClr>
                <a:schemeClr val="dk1"/>
              </a:buClr>
              <a:buSzPts val="2664"/>
              <a:buChar char="–"/>
              <a:defRPr sz="2664"/>
            </a:lvl2pPr>
            <a:lvl3pPr marL="1371600" lvl="2" indent="-380872" algn="l">
              <a:spcBef>
                <a:spcPts val="480"/>
              </a:spcBef>
              <a:spcAft>
                <a:spcPts val="0"/>
              </a:spcAft>
              <a:buClr>
                <a:schemeClr val="dk1"/>
              </a:buClr>
              <a:buSzPts val="2398"/>
              <a:buChar char="•"/>
              <a:defRPr sz="2398"/>
            </a:lvl3pPr>
            <a:lvl4pPr marL="1828800" lvl="3" indent="-363918" algn="l">
              <a:spcBef>
                <a:spcPts val="426"/>
              </a:spcBef>
              <a:spcAft>
                <a:spcPts val="0"/>
              </a:spcAft>
              <a:buClr>
                <a:schemeClr val="dk1"/>
              </a:buClr>
              <a:buSzPts val="2131"/>
              <a:buChar char="–"/>
              <a:defRPr sz="2131"/>
            </a:lvl4pPr>
            <a:lvl5pPr marL="2286000" lvl="4" indent="-363918" algn="l">
              <a:spcBef>
                <a:spcPts val="426"/>
              </a:spcBef>
              <a:spcAft>
                <a:spcPts val="0"/>
              </a:spcAft>
              <a:buClr>
                <a:schemeClr val="dk1"/>
              </a:buClr>
              <a:buSzPts val="2131"/>
              <a:buChar char="»"/>
              <a:defRPr sz="2131"/>
            </a:lvl5pPr>
            <a:lvl6pPr marL="2743200" lvl="5" indent="-363918" algn="l">
              <a:spcBef>
                <a:spcPts val="426"/>
              </a:spcBef>
              <a:spcAft>
                <a:spcPts val="0"/>
              </a:spcAft>
              <a:buClr>
                <a:schemeClr val="dk1"/>
              </a:buClr>
              <a:buSzPts val="2131"/>
              <a:buChar char="•"/>
              <a:defRPr sz="2131"/>
            </a:lvl6pPr>
            <a:lvl7pPr marL="3200400" lvl="6" indent="-363918" algn="l">
              <a:spcBef>
                <a:spcPts val="426"/>
              </a:spcBef>
              <a:spcAft>
                <a:spcPts val="0"/>
              </a:spcAft>
              <a:buClr>
                <a:schemeClr val="dk1"/>
              </a:buClr>
              <a:buSzPts val="2131"/>
              <a:buChar char="•"/>
              <a:defRPr sz="2131"/>
            </a:lvl7pPr>
            <a:lvl8pPr marL="3657600" lvl="7" indent="-363918" algn="l">
              <a:spcBef>
                <a:spcPts val="426"/>
              </a:spcBef>
              <a:spcAft>
                <a:spcPts val="0"/>
              </a:spcAft>
              <a:buClr>
                <a:schemeClr val="dk1"/>
              </a:buClr>
              <a:buSzPts val="2131"/>
              <a:buChar char="•"/>
              <a:defRPr sz="2131"/>
            </a:lvl8pPr>
            <a:lvl9pPr marL="4114800" lvl="8" indent="-363918" algn="l">
              <a:spcBef>
                <a:spcPts val="426"/>
              </a:spcBef>
              <a:spcAft>
                <a:spcPts val="0"/>
              </a:spcAft>
              <a:buClr>
                <a:schemeClr val="dk1"/>
              </a:buClr>
              <a:buSzPts val="2131"/>
              <a:buChar char="•"/>
              <a:defRPr sz="2131"/>
            </a:lvl9pPr>
          </a:lstStyle>
          <a:p>
            <a:endParaRPr/>
          </a:p>
        </p:txBody>
      </p:sp>
      <p:sp>
        <p:nvSpPr>
          <p:cNvPr id="49" name="Google Shape;49;p78"/>
          <p:cNvSpPr txBox="1">
            <a:spLocks noGrp="1"/>
          </p:cNvSpPr>
          <p:nvPr>
            <p:ph type="body" idx="3"/>
          </p:nvPr>
        </p:nvSpPr>
        <p:spPr>
          <a:xfrm>
            <a:off x="619337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639"/>
              </a:spcBef>
              <a:spcAft>
                <a:spcPts val="0"/>
              </a:spcAft>
              <a:buClr>
                <a:schemeClr val="dk1"/>
              </a:buClr>
              <a:buSzPts val="3197"/>
              <a:buNone/>
              <a:defRPr sz="3197" b="1"/>
            </a:lvl1pPr>
            <a:lvl2pPr marL="914400" lvl="1" indent="-228600" algn="l">
              <a:spcBef>
                <a:spcPts val="533"/>
              </a:spcBef>
              <a:spcAft>
                <a:spcPts val="0"/>
              </a:spcAft>
              <a:buClr>
                <a:schemeClr val="dk1"/>
              </a:buClr>
              <a:buSzPts val="2664"/>
              <a:buNone/>
              <a:defRPr sz="2664" b="1"/>
            </a:lvl2pPr>
            <a:lvl3pPr marL="1371600" lvl="2" indent="-228600" algn="l">
              <a:spcBef>
                <a:spcPts val="480"/>
              </a:spcBef>
              <a:spcAft>
                <a:spcPts val="0"/>
              </a:spcAft>
              <a:buClr>
                <a:schemeClr val="dk1"/>
              </a:buClr>
              <a:buSzPts val="2398"/>
              <a:buNone/>
              <a:defRPr sz="2398" b="1"/>
            </a:lvl3pPr>
            <a:lvl4pPr marL="1828800" lvl="3" indent="-228600" algn="l">
              <a:spcBef>
                <a:spcPts val="426"/>
              </a:spcBef>
              <a:spcAft>
                <a:spcPts val="0"/>
              </a:spcAft>
              <a:buClr>
                <a:schemeClr val="dk1"/>
              </a:buClr>
              <a:buSzPts val="2131"/>
              <a:buNone/>
              <a:defRPr sz="2131" b="1"/>
            </a:lvl4pPr>
            <a:lvl5pPr marL="2286000" lvl="4" indent="-228600" algn="l">
              <a:spcBef>
                <a:spcPts val="426"/>
              </a:spcBef>
              <a:spcAft>
                <a:spcPts val="0"/>
              </a:spcAft>
              <a:buClr>
                <a:schemeClr val="dk1"/>
              </a:buClr>
              <a:buSzPts val="2131"/>
              <a:buNone/>
              <a:defRPr sz="2131" b="1"/>
            </a:lvl5pPr>
            <a:lvl6pPr marL="2743200" lvl="5" indent="-228600" algn="l">
              <a:spcBef>
                <a:spcPts val="426"/>
              </a:spcBef>
              <a:spcAft>
                <a:spcPts val="0"/>
              </a:spcAft>
              <a:buClr>
                <a:schemeClr val="dk1"/>
              </a:buClr>
              <a:buSzPts val="2131"/>
              <a:buNone/>
              <a:defRPr sz="2131" b="1"/>
            </a:lvl6pPr>
            <a:lvl7pPr marL="3200400" lvl="6" indent="-228600" algn="l">
              <a:spcBef>
                <a:spcPts val="426"/>
              </a:spcBef>
              <a:spcAft>
                <a:spcPts val="0"/>
              </a:spcAft>
              <a:buClr>
                <a:schemeClr val="dk1"/>
              </a:buClr>
              <a:buSzPts val="2131"/>
              <a:buNone/>
              <a:defRPr sz="2131" b="1"/>
            </a:lvl7pPr>
            <a:lvl8pPr marL="3657600" lvl="7" indent="-228600" algn="l">
              <a:spcBef>
                <a:spcPts val="426"/>
              </a:spcBef>
              <a:spcAft>
                <a:spcPts val="0"/>
              </a:spcAft>
              <a:buClr>
                <a:schemeClr val="dk1"/>
              </a:buClr>
              <a:buSzPts val="2131"/>
              <a:buNone/>
              <a:defRPr sz="2131" b="1"/>
            </a:lvl8pPr>
            <a:lvl9pPr marL="4114800" lvl="8" indent="-228600" algn="l">
              <a:spcBef>
                <a:spcPts val="426"/>
              </a:spcBef>
              <a:spcAft>
                <a:spcPts val="0"/>
              </a:spcAft>
              <a:buClr>
                <a:schemeClr val="dk1"/>
              </a:buClr>
              <a:buSzPts val="2131"/>
              <a:buNone/>
              <a:defRPr sz="2131" b="1"/>
            </a:lvl9pPr>
          </a:lstStyle>
          <a:p>
            <a:endParaRPr/>
          </a:p>
        </p:txBody>
      </p:sp>
      <p:sp>
        <p:nvSpPr>
          <p:cNvPr id="50" name="Google Shape;50;p78"/>
          <p:cNvSpPr txBox="1">
            <a:spLocks noGrp="1"/>
          </p:cNvSpPr>
          <p:nvPr>
            <p:ph type="body" idx="4"/>
          </p:nvPr>
        </p:nvSpPr>
        <p:spPr>
          <a:xfrm>
            <a:off x="6193378" y="2174875"/>
            <a:ext cx="5389033" cy="3951288"/>
          </a:xfrm>
          <a:prstGeom prst="rect">
            <a:avLst/>
          </a:prstGeom>
          <a:noFill/>
          <a:ln>
            <a:noFill/>
          </a:ln>
        </p:spPr>
        <p:txBody>
          <a:bodyPr spcFirstLastPara="1" wrap="square" lIns="91425" tIns="45700" rIns="91425" bIns="45700" anchor="t" anchorCtr="0">
            <a:normAutofit/>
          </a:bodyPr>
          <a:lstStyle>
            <a:lvl1pPr marL="457200" lvl="0" indent="-431609" algn="l">
              <a:spcBef>
                <a:spcPts val="639"/>
              </a:spcBef>
              <a:spcAft>
                <a:spcPts val="0"/>
              </a:spcAft>
              <a:buClr>
                <a:schemeClr val="dk1"/>
              </a:buClr>
              <a:buSzPts val="3197"/>
              <a:buChar char="•"/>
              <a:defRPr sz="3197"/>
            </a:lvl1pPr>
            <a:lvl2pPr marL="914400" lvl="1" indent="-397764" algn="l">
              <a:spcBef>
                <a:spcPts val="533"/>
              </a:spcBef>
              <a:spcAft>
                <a:spcPts val="0"/>
              </a:spcAft>
              <a:buClr>
                <a:schemeClr val="dk1"/>
              </a:buClr>
              <a:buSzPts val="2664"/>
              <a:buChar char="–"/>
              <a:defRPr sz="2664"/>
            </a:lvl2pPr>
            <a:lvl3pPr marL="1371600" lvl="2" indent="-380872" algn="l">
              <a:spcBef>
                <a:spcPts val="480"/>
              </a:spcBef>
              <a:spcAft>
                <a:spcPts val="0"/>
              </a:spcAft>
              <a:buClr>
                <a:schemeClr val="dk1"/>
              </a:buClr>
              <a:buSzPts val="2398"/>
              <a:buChar char="•"/>
              <a:defRPr sz="2398"/>
            </a:lvl3pPr>
            <a:lvl4pPr marL="1828800" lvl="3" indent="-363918" algn="l">
              <a:spcBef>
                <a:spcPts val="426"/>
              </a:spcBef>
              <a:spcAft>
                <a:spcPts val="0"/>
              </a:spcAft>
              <a:buClr>
                <a:schemeClr val="dk1"/>
              </a:buClr>
              <a:buSzPts val="2131"/>
              <a:buChar char="–"/>
              <a:defRPr sz="2131"/>
            </a:lvl4pPr>
            <a:lvl5pPr marL="2286000" lvl="4" indent="-363918" algn="l">
              <a:spcBef>
                <a:spcPts val="426"/>
              </a:spcBef>
              <a:spcAft>
                <a:spcPts val="0"/>
              </a:spcAft>
              <a:buClr>
                <a:schemeClr val="dk1"/>
              </a:buClr>
              <a:buSzPts val="2131"/>
              <a:buChar char="»"/>
              <a:defRPr sz="2131"/>
            </a:lvl5pPr>
            <a:lvl6pPr marL="2743200" lvl="5" indent="-363918" algn="l">
              <a:spcBef>
                <a:spcPts val="426"/>
              </a:spcBef>
              <a:spcAft>
                <a:spcPts val="0"/>
              </a:spcAft>
              <a:buClr>
                <a:schemeClr val="dk1"/>
              </a:buClr>
              <a:buSzPts val="2131"/>
              <a:buChar char="•"/>
              <a:defRPr sz="2131"/>
            </a:lvl6pPr>
            <a:lvl7pPr marL="3200400" lvl="6" indent="-363918" algn="l">
              <a:spcBef>
                <a:spcPts val="426"/>
              </a:spcBef>
              <a:spcAft>
                <a:spcPts val="0"/>
              </a:spcAft>
              <a:buClr>
                <a:schemeClr val="dk1"/>
              </a:buClr>
              <a:buSzPts val="2131"/>
              <a:buChar char="•"/>
              <a:defRPr sz="2131"/>
            </a:lvl7pPr>
            <a:lvl8pPr marL="3657600" lvl="7" indent="-363918" algn="l">
              <a:spcBef>
                <a:spcPts val="426"/>
              </a:spcBef>
              <a:spcAft>
                <a:spcPts val="0"/>
              </a:spcAft>
              <a:buClr>
                <a:schemeClr val="dk1"/>
              </a:buClr>
              <a:buSzPts val="2131"/>
              <a:buChar char="•"/>
              <a:defRPr sz="2131"/>
            </a:lvl8pPr>
            <a:lvl9pPr marL="4114800" lvl="8" indent="-363918" algn="l">
              <a:spcBef>
                <a:spcPts val="426"/>
              </a:spcBef>
              <a:spcAft>
                <a:spcPts val="0"/>
              </a:spcAft>
              <a:buClr>
                <a:schemeClr val="dk1"/>
              </a:buClr>
              <a:buSzPts val="2131"/>
              <a:buChar char="•"/>
              <a:defRPr sz="2131"/>
            </a:lvl9pPr>
          </a:lstStyle>
          <a:p>
            <a:endParaRPr/>
          </a:p>
        </p:txBody>
      </p:sp>
      <p:sp>
        <p:nvSpPr>
          <p:cNvPr id="51" name="Google Shape;51;p78"/>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8"/>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8"/>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7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9"/>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9"/>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9"/>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80"/>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0"/>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0"/>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81"/>
          <p:cNvSpPr txBox="1">
            <a:spLocks noGrp="1"/>
          </p:cNvSpPr>
          <p:nvPr>
            <p:ph type="title"/>
          </p:nvPr>
        </p:nvSpPr>
        <p:spPr>
          <a:xfrm>
            <a:off x="609613" y="273056"/>
            <a:ext cx="4011084" cy="116205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664"/>
              <a:buFont typeface="Calibri"/>
              <a:buNone/>
              <a:defRPr sz="2664"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81"/>
          <p:cNvSpPr txBox="1">
            <a:spLocks noGrp="1"/>
          </p:cNvSpPr>
          <p:nvPr>
            <p:ph type="body" idx="1"/>
          </p:nvPr>
        </p:nvSpPr>
        <p:spPr>
          <a:xfrm>
            <a:off x="4766733" y="273050"/>
            <a:ext cx="6815667" cy="5853113"/>
          </a:xfrm>
          <a:prstGeom prst="rect">
            <a:avLst/>
          </a:prstGeom>
          <a:noFill/>
          <a:ln>
            <a:noFill/>
          </a:ln>
        </p:spPr>
        <p:txBody>
          <a:bodyPr spcFirstLastPara="1" wrap="square" lIns="91425" tIns="45700" rIns="91425" bIns="45700" anchor="t" anchorCtr="0">
            <a:normAutofit/>
          </a:bodyPr>
          <a:lstStyle>
            <a:lvl1pPr marL="457200" lvl="0" indent="-499300" algn="l">
              <a:spcBef>
                <a:spcPts val="853"/>
              </a:spcBef>
              <a:spcAft>
                <a:spcPts val="0"/>
              </a:spcAft>
              <a:buClr>
                <a:schemeClr val="dk1"/>
              </a:buClr>
              <a:buSzPts val="4263"/>
              <a:buChar char="•"/>
              <a:defRPr sz="4263"/>
            </a:lvl1pPr>
            <a:lvl2pPr marL="914400" lvl="1" indent="-465455" algn="l">
              <a:spcBef>
                <a:spcPts val="746"/>
              </a:spcBef>
              <a:spcAft>
                <a:spcPts val="0"/>
              </a:spcAft>
              <a:buClr>
                <a:schemeClr val="dk1"/>
              </a:buClr>
              <a:buSzPts val="3730"/>
              <a:buChar char="–"/>
              <a:defRPr sz="3730"/>
            </a:lvl2pPr>
            <a:lvl3pPr marL="1371600" lvl="2" indent="-431609" algn="l">
              <a:spcBef>
                <a:spcPts val="639"/>
              </a:spcBef>
              <a:spcAft>
                <a:spcPts val="0"/>
              </a:spcAft>
              <a:buClr>
                <a:schemeClr val="dk1"/>
              </a:buClr>
              <a:buSzPts val="3197"/>
              <a:buChar char="•"/>
              <a:defRPr sz="3197"/>
            </a:lvl3pPr>
            <a:lvl4pPr marL="1828800" lvl="3" indent="-397764" algn="l">
              <a:spcBef>
                <a:spcPts val="533"/>
              </a:spcBef>
              <a:spcAft>
                <a:spcPts val="0"/>
              </a:spcAft>
              <a:buClr>
                <a:schemeClr val="dk1"/>
              </a:buClr>
              <a:buSzPts val="2664"/>
              <a:buChar char="–"/>
              <a:defRPr sz="2664"/>
            </a:lvl4pPr>
            <a:lvl5pPr marL="2286000" lvl="4" indent="-397764" algn="l">
              <a:spcBef>
                <a:spcPts val="533"/>
              </a:spcBef>
              <a:spcAft>
                <a:spcPts val="0"/>
              </a:spcAft>
              <a:buClr>
                <a:schemeClr val="dk1"/>
              </a:buClr>
              <a:buSzPts val="2664"/>
              <a:buChar char="»"/>
              <a:defRPr sz="2664"/>
            </a:lvl5pPr>
            <a:lvl6pPr marL="2743200" lvl="5" indent="-397764" algn="l">
              <a:spcBef>
                <a:spcPts val="533"/>
              </a:spcBef>
              <a:spcAft>
                <a:spcPts val="0"/>
              </a:spcAft>
              <a:buClr>
                <a:schemeClr val="dk1"/>
              </a:buClr>
              <a:buSzPts val="2664"/>
              <a:buChar char="•"/>
              <a:defRPr sz="2664"/>
            </a:lvl6pPr>
            <a:lvl7pPr marL="3200400" lvl="6" indent="-397764" algn="l">
              <a:spcBef>
                <a:spcPts val="533"/>
              </a:spcBef>
              <a:spcAft>
                <a:spcPts val="0"/>
              </a:spcAft>
              <a:buClr>
                <a:schemeClr val="dk1"/>
              </a:buClr>
              <a:buSzPts val="2664"/>
              <a:buChar char="•"/>
              <a:defRPr sz="2664"/>
            </a:lvl7pPr>
            <a:lvl8pPr marL="3657600" lvl="7" indent="-397764" algn="l">
              <a:spcBef>
                <a:spcPts val="533"/>
              </a:spcBef>
              <a:spcAft>
                <a:spcPts val="0"/>
              </a:spcAft>
              <a:buClr>
                <a:schemeClr val="dk1"/>
              </a:buClr>
              <a:buSzPts val="2664"/>
              <a:buChar char="•"/>
              <a:defRPr sz="2664"/>
            </a:lvl8pPr>
            <a:lvl9pPr marL="4114800" lvl="8" indent="-397764" algn="l">
              <a:spcBef>
                <a:spcPts val="533"/>
              </a:spcBef>
              <a:spcAft>
                <a:spcPts val="0"/>
              </a:spcAft>
              <a:buClr>
                <a:schemeClr val="dk1"/>
              </a:buClr>
              <a:buSzPts val="2664"/>
              <a:buChar char="•"/>
              <a:defRPr sz="2664"/>
            </a:lvl9pPr>
          </a:lstStyle>
          <a:p>
            <a:endParaRPr/>
          </a:p>
        </p:txBody>
      </p:sp>
      <p:sp>
        <p:nvSpPr>
          <p:cNvPr id="66" name="Google Shape;66;p81"/>
          <p:cNvSpPr txBox="1">
            <a:spLocks noGrp="1"/>
          </p:cNvSpPr>
          <p:nvPr>
            <p:ph type="body" idx="2"/>
          </p:nvPr>
        </p:nvSpPr>
        <p:spPr>
          <a:xfrm>
            <a:off x="609613" y="1435106"/>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373"/>
              </a:spcBef>
              <a:spcAft>
                <a:spcPts val="0"/>
              </a:spcAft>
              <a:buClr>
                <a:schemeClr val="dk1"/>
              </a:buClr>
              <a:buSzPts val="1865"/>
              <a:buNone/>
              <a:defRPr sz="1865"/>
            </a:lvl1pPr>
            <a:lvl2pPr marL="914400" lvl="1" indent="-228600" algn="l">
              <a:spcBef>
                <a:spcPts val="320"/>
              </a:spcBef>
              <a:spcAft>
                <a:spcPts val="0"/>
              </a:spcAft>
              <a:buClr>
                <a:schemeClr val="dk1"/>
              </a:buClr>
              <a:buSzPts val="1599"/>
              <a:buNone/>
              <a:defRPr sz="1599"/>
            </a:lvl2pPr>
            <a:lvl3pPr marL="1371600" lvl="2" indent="-228600" algn="l">
              <a:spcBef>
                <a:spcPts val="266"/>
              </a:spcBef>
              <a:spcAft>
                <a:spcPts val="0"/>
              </a:spcAft>
              <a:buClr>
                <a:schemeClr val="dk1"/>
              </a:buClr>
              <a:buSzPts val="1332"/>
              <a:buNone/>
              <a:defRPr sz="1332"/>
            </a:lvl3pPr>
            <a:lvl4pPr marL="1828800" lvl="3" indent="-228600" algn="l">
              <a:spcBef>
                <a:spcPts val="240"/>
              </a:spcBef>
              <a:spcAft>
                <a:spcPts val="0"/>
              </a:spcAft>
              <a:buClr>
                <a:schemeClr val="dk1"/>
              </a:buClr>
              <a:buSzPts val="1199"/>
              <a:buNone/>
              <a:defRPr sz="1199"/>
            </a:lvl4pPr>
            <a:lvl5pPr marL="2286000" lvl="4" indent="-228600" algn="l">
              <a:spcBef>
                <a:spcPts val="240"/>
              </a:spcBef>
              <a:spcAft>
                <a:spcPts val="0"/>
              </a:spcAft>
              <a:buClr>
                <a:schemeClr val="dk1"/>
              </a:buClr>
              <a:buSzPts val="1199"/>
              <a:buNone/>
              <a:defRPr sz="1199"/>
            </a:lvl5pPr>
            <a:lvl6pPr marL="2743200" lvl="5" indent="-228600" algn="l">
              <a:spcBef>
                <a:spcPts val="240"/>
              </a:spcBef>
              <a:spcAft>
                <a:spcPts val="0"/>
              </a:spcAft>
              <a:buClr>
                <a:schemeClr val="dk1"/>
              </a:buClr>
              <a:buSzPts val="1199"/>
              <a:buNone/>
              <a:defRPr sz="1199"/>
            </a:lvl6pPr>
            <a:lvl7pPr marL="3200400" lvl="6" indent="-228600" algn="l">
              <a:spcBef>
                <a:spcPts val="240"/>
              </a:spcBef>
              <a:spcAft>
                <a:spcPts val="0"/>
              </a:spcAft>
              <a:buClr>
                <a:schemeClr val="dk1"/>
              </a:buClr>
              <a:buSzPts val="1199"/>
              <a:buNone/>
              <a:defRPr sz="1199"/>
            </a:lvl7pPr>
            <a:lvl8pPr marL="3657600" lvl="7" indent="-228600" algn="l">
              <a:spcBef>
                <a:spcPts val="240"/>
              </a:spcBef>
              <a:spcAft>
                <a:spcPts val="0"/>
              </a:spcAft>
              <a:buClr>
                <a:schemeClr val="dk1"/>
              </a:buClr>
              <a:buSzPts val="1199"/>
              <a:buNone/>
              <a:defRPr sz="1199"/>
            </a:lvl8pPr>
            <a:lvl9pPr marL="4114800" lvl="8" indent="-228600" algn="l">
              <a:spcBef>
                <a:spcPts val="240"/>
              </a:spcBef>
              <a:spcAft>
                <a:spcPts val="0"/>
              </a:spcAft>
              <a:buClr>
                <a:schemeClr val="dk1"/>
              </a:buClr>
              <a:buSzPts val="1199"/>
              <a:buNone/>
              <a:defRPr sz="1199"/>
            </a:lvl9pPr>
          </a:lstStyle>
          <a:p>
            <a:endParaRPr/>
          </a:p>
        </p:txBody>
      </p:sp>
      <p:sp>
        <p:nvSpPr>
          <p:cNvPr id="67" name="Google Shape;67;p81"/>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1"/>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1"/>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5.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60" descr="fiap_elemento1.png"/>
          <p:cNvPicPr preferRelativeResize="0"/>
          <p:nvPr/>
        </p:nvPicPr>
        <p:blipFill rotWithShape="1">
          <a:blip r:embed="rId14">
            <a:alphaModFix/>
          </a:blip>
          <a:srcRect/>
          <a:stretch/>
        </p:blipFill>
        <p:spPr>
          <a:xfrm>
            <a:off x="0" y="0"/>
            <a:ext cx="12192000" cy="6851655"/>
          </a:xfrm>
          <a:prstGeom prst="rect">
            <a:avLst/>
          </a:prstGeom>
          <a:noFill/>
          <a:ln>
            <a:noFill/>
          </a:ln>
        </p:spPr>
      </p:pic>
      <p:sp>
        <p:nvSpPr>
          <p:cNvPr id="11" name="Google Shape;11;p6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5861"/>
              <a:buFont typeface="Calibri"/>
              <a:buNone/>
              <a:defRPr sz="5861"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60"/>
          <p:cNvSpPr txBox="1">
            <a:spLocks noGrp="1"/>
          </p:cNvSpPr>
          <p:nvPr>
            <p:ph type="body" idx="1"/>
          </p:nvPr>
        </p:nvSpPr>
        <p:spPr>
          <a:xfrm>
            <a:off x="609600" y="1600201"/>
            <a:ext cx="10972800" cy="4525964"/>
          </a:xfrm>
          <a:prstGeom prst="rect">
            <a:avLst/>
          </a:prstGeom>
          <a:noFill/>
          <a:ln>
            <a:noFill/>
          </a:ln>
        </p:spPr>
        <p:txBody>
          <a:bodyPr spcFirstLastPara="1" wrap="square" lIns="91425" tIns="45700" rIns="91425" bIns="45700" anchor="t" anchorCtr="0">
            <a:normAutofit/>
          </a:bodyPr>
          <a:lstStyle>
            <a:lvl1pPr marL="457200" marR="0" lvl="0" indent="-499300" algn="l" rtl="0">
              <a:spcBef>
                <a:spcPts val="853"/>
              </a:spcBef>
              <a:spcAft>
                <a:spcPts val="0"/>
              </a:spcAft>
              <a:buClr>
                <a:schemeClr val="dk1"/>
              </a:buClr>
              <a:buSzPts val="4263"/>
              <a:buFont typeface="Arial"/>
              <a:buChar char="•"/>
              <a:defRPr sz="4263" b="0" i="0" u="none" strike="noStrike" cap="none">
                <a:solidFill>
                  <a:schemeClr val="dk1"/>
                </a:solidFill>
                <a:latin typeface="Calibri"/>
                <a:ea typeface="Calibri"/>
                <a:cs typeface="Calibri"/>
                <a:sym typeface="Calibri"/>
              </a:defRPr>
            </a:lvl1pPr>
            <a:lvl2pPr marL="914400" marR="0" lvl="1" indent="-465455" algn="l" rtl="0">
              <a:spcBef>
                <a:spcPts val="746"/>
              </a:spcBef>
              <a:spcAft>
                <a:spcPts val="0"/>
              </a:spcAft>
              <a:buClr>
                <a:schemeClr val="dk1"/>
              </a:buClr>
              <a:buSzPts val="3730"/>
              <a:buFont typeface="Arial"/>
              <a:buChar char="–"/>
              <a:defRPr sz="3730" b="0" i="0" u="none" strike="noStrike" cap="none">
                <a:solidFill>
                  <a:schemeClr val="dk1"/>
                </a:solidFill>
                <a:latin typeface="Calibri"/>
                <a:ea typeface="Calibri"/>
                <a:cs typeface="Calibri"/>
                <a:sym typeface="Calibri"/>
              </a:defRPr>
            </a:lvl2pPr>
            <a:lvl3pPr marL="1371600" marR="0" lvl="2" indent="-431609" algn="l" rtl="0">
              <a:spcBef>
                <a:spcPts val="639"/>
              </a:spcBef>
              <a:spcAft>
                <a:spcPts val="0"/>
              </a:spcAft>
              <a:buClr>
                <a:schemeClr val="dk1"/>
              </a:buClr>
              <a:buSzPts val="3197"/>
              <a:buFont typeface="Arial"/>
              <a:buChar char="•"/>
              <a:defRPr sz="3197" b="0" i="0" u="none" strike="noStrike" cap="none">
                <a:solidFill>
                  <a:schemeClr val="dk1"/>
                </a:solidFill>
                <a:latin typeface="Calibri"/>
                <a:ea typeface="Calibri"/>
                <a:cs typeface="Calibri"/>
                <a:sym typeface="Calibri"/>
              </a:defRPr>
            </a:lvl3pPr>
            <a:lvl4pPr marL="1828800" marR="0" lvl="3"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4pPr>
            <a:lvl5pPr marL="2286000" marR="0" lvl="4"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5pPr>
            <a:lvl6pPr marL="2743200" marR="0" lvl="5"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6pPr>
            <a:lvl7pPr marL="3200400" marR="0" lvl="6"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7pPr>
            <a:lvl8pPr marL="3657600" marR="0" lvl="7"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8pPr>
            <a:lvl9pPr marL="4114800" marR="0" lvl="8"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9pPr>
          </a:lstStyle>
          <a:p>
            <a:endParaRPr/>
          </a:p>
        </p:txBody>
      </p:sp>
      <p:sp>
        <p:nvSpPr>
          <p:cNvPr id="13" name="Google Shape;13;p60"/>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599"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0"/>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599"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60"/>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599" b="0" i="0" u="none" strike="noStrike" cap="none">
                <a:solidFill>
                  <a:srgbClr val="888888"/>
                </a:solidFill>
                <a:latin typeface="Calibri"/>
                <a:ea typeface="Calibri"/>
                <a:cs typeface="Calibri"/>
                <a:sym typeface="Calibri"/>
              </a:defRPr>
            </a:lvl1pPr>
            <a:lvl2pPr marL="0" marR="0" lvl="1" indent="0" algn="r" rtl="0">
              <a:spcBef>
                <a:spcPts val="0"/>
              </a:spcBef>
              <a:buNone/>
              <a:defRPr sz="1599" b="0" i="0" u="none" strike="noStrike" cap="none">
                <a:solidFill>
                  <a:srgbClr val="888888"/>
                </a:solidFill>
                <a:latin typeface="Calibri"/>
                <a:ea typeface="Calibri"/>
                <a:cs typeface="Calibri"/>
                <a:sym typeface="Calibri"/>
              </a:defRPr>
            </a:lvl2pPr>
            <a:lvl3pPr marL="0" marR="0" lvl="2" indent="0" algn="r" rtl="0">
              <a:spcBef>
                <a:spcPts val="0"/>
              </a:spcBef>
              <a:buNone/>
              <a:defRPr sz="1599" b="0" i="0" u="none" strike="noStrike" cap="none">
                <a:solidFill>
                  <a:srgbClr val="888888"/>
                </a:solidFill>
                <a:latin typeface="Calibri"/>
                <a:ea typeface="Calibri"/>
                <a:cs typeface="Calibri"/>
                <a:sym typeface="Calibri"/>
              </a:defRPr>
            </a:lvl3pPr>
            <a:lvl4pPr marL="0" marR="0" lvl="3" indent="0" algn="r" rtl="0">
              <a:spcBef>
                <a:spcPts val="0"/>
              </a:spcBef>
              <a:buNone/>
              <a:defRPr sz="1599" b="0" i="0" u="none" strike="noStrike" cap="none">
                <a:solidFill>
                  <a:srgbClr val="888888"/>
                </a:solidFill>
                <a:latin typeface="Calibri"/>
                <a:ea typeface="Calibri"/>
                <a:cs typeface="Calibri"/>
                <a:sym typeface="Calibri"/>
              </a:defRPr>
            </a:lvl4pPr>
            <a:lvl5pPr marL="0" marR="0" lvl="4" indent="0" algn="r" rtl="0">
              <a:spcBef>
                <a:spcPts val="0"/>
              </a:spcBef>
              <a:buNone/>
              <a:defRPr sz="1599" b="0" i="0" u="none" strike="noStrike" cap="none">
                <a:solidFill>
                  <a:srgbClr val="888888"/>
                </a:solidFill>
                <a:latin typeface="Calibri"/>
                <a:ea typeface="Calibri"/>
                <a:cs typeface="Calibri"/>
                <a:sym typeface="Calibri"/>
              </a:defRPr>
            </a:lvl5pPr>
            <a:lvl6pPr marL="0" marR="0" lvl="5" indent="0" algn="r" rtl="0">
              <a:spcBef>
                <a:spcPts val="0"/>
              </a:spcBef>
              <a:buNone/>
              <a:defRPr sz="1599" b="0" i="0" u="none" strike="noStrike" cap="none">
                <a:solidFill>
                  <a:srgbClr val="888888"/>
                </a:solidFill>
                <a:latin typeface="Calibri"/>
                <a:ea typeface="Calibri"/>
                <a:cs typeface="Calibri"/>
                <a:sym typeface="Calibri"/>
              </a:defRPr>
            </a:lvl6pPr>
            <a:lvl7pPr marL="0" marR="0" lvl="6" indent="0" algn="r" rtl="0">
              <a:spcBef>
                <a:spcPts val="0"/>
              </a:spcBef>
              <a:buNone/>
              <a:defRPr sz="1599" b="0" i="0" u="none" strike="noStrike" cap="none">
                <a:solidFill>
                  <a:srgbClr val="888888"/>
                </a:solidFill>
                <a:latin typeface="Calibri"/>
                <a:ea typeface="Calibri"/>
                <a:cs typeface="Calibri"/>
                <a:sym typeface="Calibri"/>
              </a:defRPr>
            </a:lvl7pPr>
            <a:lvl8pPr marL="0" marR="0" lvl="7" indent="0" algn="r" rtl="0">
              <a:spcBef>
                <a:spcPts val="0"/>
              </a:spcBef>
              <a:buNone/>
              <a:defRPr sz="1599" b="0" i="0" u="none" strike="noStrike" cap="none">
                <a:solidFill>
                  <a:srgbClr val="888888"/>
                </a:solidFill>
                <a:latin typeface="Calibri"/>
                <a:ea typeface="Calibri"/>
                <a:cs typeface="Calibri"/>
                <a:sym typeface="Calibri"/>
              </a:defRPr>
            </a:lvl8pPr>
            <a:lvl9pPr marL="0" marR="0" lvl="8" indent="0" algn="r" rtl="0">
              <a:spcBef>
                <a:spcPts val="0"/>
              </a:spcBef>
              <a:buNone/>
              <a:defRPr sz="15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grpSp>
        <p:nvGrpSpPr>
          <p:cNvPr id="16" name="Google Shape;16;p60"/>
          <p:cNvGrpSpPr/>
          <p:nvPr/>
        </p:nvGrpSpPr>
        <p:grpSpPr>
          <a:xfrm>
            <a:off x="10777976" y="223305"/>
            <a:ext cx="1179560" cy="185138"/>
            <a:chOff x="7919542" y="328894"/>
            <a:chExt cx="957000" cy="150345"/>
          </a:xfrm>
        </p:grpSpPr>
        <p:pic>
          <p:nvPicPr>
            <p:cNvPr id="17" name="Google Shape;17;p60"/>
            <p:cNvPicPr preferRelativeResize="0"/>
            <p:nvPr/>
          </p:nvPicPr>
          <p:blipFill rotWithShape="1">
            <a:blip r:embed="rId15">
              <a:alphaModFix/>
            </a:blip>
            <a:srcRect/>
            <a:stretch/>
          </p:blipFill>
          <p:spPr>
            <a:xfrm>
              <a:off x="7919542" y="345210"/>
              <a:ext cx="498247" cy="134029"/>
            </a:xfrm>
            <a:prstGeom prst="rect">
              <a:avLst/>
            </a:prstGeom>
            <a:noFill/>
            <a:ln>
              <a:noFill/>
            </a:ln>
          </p:spPr>
        </p:pic>
        <p:pic>
          <p:nvPicPr>
            <p:cNvPr id="18" name="Google Shape;18;p60" descr="mba.png"/>
            <p:cNvPicPr preferRelativeResize="0"/>
            <p:nvPr/>
          </p:nvPicPr>
          <p:blipFill rotWithShape="1">
            <a:blip r:embed="rId16">
              <a:alphaModFix/>
            </a:blip>
            <a:srcRect/>
            <a:stretch/>
          </p:blipFill>
          <p:spPr>
            <a:xfrm>
              <a:off x="8518622" y="328894"/>
              <a:ext cx="357920" cy="14531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
        <p:cNvGrpSpPr/>
        <p:nvPr/>
      </p:nvGrpSpPr>
      <p:grpSpPr>
        <a:xfrm>
          <a:off x="0" y="0"/>
          <a:ext cx="0" cy="0"/>
          <a:chOff x="0" y="0"/>
          <a:chExt cx="0" cy="0"/>
        </a:xfrm>
      </p:grpSpPr>
      <p:sp>
        <p:nvSpPr>
          <p:cNvPr id="90" name="Google Shape;90;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92" name="Google Shape;92;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3" name="Google Shape;93;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4" name="Google Shape;94;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grpSp>
        <p:nvGrpSpPr>
          <p:cNvPr id="95" name="Google Shape;95;p63"/>
          <p:cNvGrpSpPr/>
          <p:nvPr/>
        </p:nvGrpSpPr>
        <p:grpSpPr>
          <a:xfrm>
            <a:off x="10773645" y="223306"/>
            <a:ext cx="1178469" cy="185138"/>
            <a:chOff x="7919542" y="328894"/>
            <a:chExt cx="957000" cy="150345"/>
          </a:xfrm>
        </p:grpSpPr>
        <p:pic>
          <p:nvPicPr>
            <p:cNvPr id="96" name="Google Shape;96;p63"/>
            <p:cNvPicPr preferRelativeResize="0"/>
            <p:nvPr/>
          </p:nvPicPr>
          <p:blipFill rotWithShape="1">
            <a:blip r:embed="rId13">
              <a:alphaModFix/>
            </a:blip>
            <a:srcRect/>
            <a:stretch/>
          </p:blipFill>
          <p:spPr>
            <a:xfrm>
              <a:off x="7919542" y="345210"/>
              <a:ext cx="498247" cy="134029"/>
            </a:xfrm>
            <a:prstGeom prst="rect">
              <a:avLst/>
            </a:prstGeom>
            <a:noFill/>
            <a:ln>
              <a:noFill/>
            </a:ln>
          </p:spPr>
        </p:pic>
        <p:pic>
          <p:nvPicPr>
            <p:cNvPr id="97" name="Google Shape;97;p63" descr="mba.png"/>
            <p:cNvPicPr preferRelativeResize="0"/>
            <p:nvPr/>
          </p:nvPicPr>
          <p:blipFill rotWithShape="1">
            <a:blip r:embed="rId14">
              <a:alphaModFix/>
            </a:blip>
            <a:srcRect/>
            <a:stretch/>
          </p:blipFill>
          <p:spPr>
            <a:xfrm>
              <a:off x="8518622" y="328894"/>
              <a:ext cx="357920" cy="14531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 descr="fiap_elemento1.png">
            <a:extLst>
              <a:ext uri="{FF2B5EF4-FFF2-40B4-BE49-F238E27FC236}">
                <a16:creationId xmlns:a16="http://schemas.microsoft.com/office/drawing/2014/main" id="{BC1E70F3-7777-5A4C-A91B-972B92D521D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1655"/>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609600" y="1600201"/>
            <a:ext cx="10972800" cy="4525964"/>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599">
                <a:solidFill>
                  <a:schemeClr val="tx1">
                    <a:tint val="75000"/>
                  </a:schemeClr>
                </a:solidFill>
              </a:defRPr>
            </a:lvl1pPr>
          </a:lstStyle>
          <a:p>
            <a:fld id="{864E9205-9656-6046-8C3D-28FDB8803E63}" type="datetimeFigureOut">
              <a:rPr lang="en-US" smtClean="0"/>
              <a:t>5/1/25</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5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599">
                <a:solidFill>
                  <a:schemeClr val="tx1">
                    <a:tint val="75000"/>
                  </a:schemeClr>
                </a:solidFill>
              </a:defRPr>
            </a:lvl1pPr>
          </a:lstStyle>
          <a:p>
            <a:fld id="{ABC49B36-4058-3742-A64C-523393E04A2E}" type="slidenum">
              <a:rPr lang="en-US" smtClean="0"/>
              <a:t>‹nº›</a:t>
            </a:fld>
            <a:endParaRPr lang="en-US"/>
          </a:p>
        </p:txBody>
      </p:sp>
      <p:grpSp>
        <p:nvGrpSpPr>
          <p:cNvPr id="11" name="Group 5">
            <a:extLst>
              <a:ext uri="{FF2B5EF4-FFF2-40B4-BE49-F238E27FC236}">
                <a16:creationId xmlns:a16="http://schemas.microsoft.com/office/drawing/2014/main" id="{2287E5D5-86AA-BA41-AD5B-C512E4ADA64F}"/>
              </a:ext>
            </a:extLst>
          </p:cNvPr>
          <p:cNvGrpSpPr/>
          <p:nvPr userDrawn="1"/>
        </p:nvGrpSpPr>
        <p:grpSpPr>
          <a:xfrm>
            <a:off x="10777976" y="223305"/>
            <a:ext cx="1179560" cy="185138"/>
            <a:chOff x="7919542" y="328894"/>
            <a:chExt cx="957000" cy="150345"/>
          </a:xfrm>
        </p:grpSpPr>
        <p:pic>
          <p:nvPicPr>
            <p:cNvPr id="13" name="Imagem 1">
              <a:extLst>
                <a:ext uri="{FF2B5EF4-FFF2-40B4-BE49-F238E27FC236}">
                  <a16:creationId xmlns:a16="http://schemas.microsoft.com/office/drawing/2014/main" id="{88405014-CFAE-AA46-826B-C6318AB3B45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4" name="Picture 10" descr="mba.png">
              <a:extLst>
                <a:ext uri="{FF2B5EF4-FFF2-40B4-BE49-F238E27FC236}">
                  <a16:creationId xmlns:a16="http://schemas.microsoft.com/office/drawing/2014/main" id="{45D96DEE-F149-EB4A-95B1-85F69FCBE1C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Tree>
    <p:extLst>
      <p:ext uri="{BB962C8B-B14F-4D97-AF65-F5344CB8AC3E}">
        <p14:creationId xmlns:p14="http://schemas.microsoft.com/office/powerpoint/2010/main" val="93531552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609036" rtl="0" eaLnBrk="1" latinLnBrk="0" hangingPunct="1">
        <a:spcBef>
          <a:spcPct val="0"/>
        </a:spcBef>
        <a:buNone/>
        <a:defRPr sz="5861" kern="1200">
          <a:solidFill>
            <a:schemeClr val="tx1"/>
          </a:solidFill>
          <a:latin typeface="+mj-lt"/>
          <a:ea typeface="+mj-ea"/>
          <a:cs typeface="+mj-cs"/>
        </a:defRPr>
      </a:lvl1pPr>
    </p:titleStyle>
    <p:bodyStyle>
      <a:lvl1pPr marL="456777" indent="-456777" algn="l" defTabSz="609036" rtl="0" eaLnBrk="1" latinLnBrk="0" hangingPunct="1">
        <a:spcBef>
          <a:spcPct val="20000"/>
        </a:spcBef>
        <a:buFont typeface="Arial"/>
        <a:buChar char="•"/>
        <a:defRPr sz="4263" kern="1200">
          <a:solidFill>
            <a:schemeClr val="tx1"/>
          </a:solidFill>
          <a:latin typeface="+mn-lt"/>
          <a:ea typeface="+mn-ea"/>
          <a:cs typeface="+mn-cs"/>
        </a:defRPr>
      </a:lvl1pPr>
      <a:lvl2pPr marL="989684" indent="-380648" algn="l" defTabSz="609036" rtl="0" eaLnBrk="1" latinLnBrk="0" hangingPunct="1">
        <a:spcBef>
          <a:spcPct val="20000"/>
        </a:spcBef>
        <a:buFont typeface="Arial"/>
        <a:buChar char="–"/>
        <a:defRPr sz="3730" kern="1200">
          <a:solidFill>
            <a:schemeClr val="tx1"/>
          </a:solidFill>
          <a:latin typeface="+mn-lt"/>
          <a:ea typeface="+mn-ea"/>
          <a:cs typeface="+mn-cs"/>
        </a:defRPr>
      </a:lvl2pPr>
      <a:lvl3pPr marL="1522590" indent="-304518" algn="l" defTabSz="609036" rtl="0" eaLnBrk="1" latinLnBrk="0" hangingPunct="1">
        <a:spcBef>
          <a:spcPct val="20000"/>
        </a:spcBef>
        <a:buFont typeface="Arial"/>
        <a:buChar char="•"/>
        <a:defRPr sz="3197" kern="1200">
          <a:solidFill>
            <a:schemeClr val="tx1"/>
          </a:solidFill>
          <a:latin typeface="+mn-lt"/>
          <a:ea typeface="+mn-ea"/>
          <a:cs typeface="+mn-cs"/>
        </a:defRPr>
      </a:lvl3pPr>
      <a:lvl4pPr marL="2131626" indent="-304518" algn="l" defTabSz="609036" rtl="0" eaLnBrk="1" latinLnBrk="0" hangingPunct="1">
        <a:spcBef>
          <a:spcPct val="20000"/>
        </a:spcBef>
        <a:buFont typeface="Arial"/>
        <a:buChar char="–"/>
        <a:defRPr sz="2664" kern="1200">
          <a:solidFill>
            <a:schemeClr val="tx1"/>
          </a:solidFill>
          <a:latin typeface="+mn-lt"/>
          <a:ea typeface="+mn-ea"/>
          <a:cs typeface="+mn-cs"/>
        </a:defRPr>
      </a:lvl4pPr>
      <a:lvl5pPr marL="2740663" indent="-304518" algn="l" defTabSz="609036" rtl="0" eaLnBrk="1" latinLnBrk="0" hangingPunct="1">
        <a:spcBef>
          <a:spcPct val="20000"/>
        </a:spcBef>
        <a:buFont typeface="Arial"/>
        <a:buChar char="»"/>
        <a:defRPr sz="2664" kern="1200">
          <a:solidFill>
            <a:schemeClr val="tx1"/>
          </a:solidFill>
          <a:latin typeface="+mn-lt"/>
          <a:ea typeface="+mn-ea"/>
          <a:cs typeface="+mn-cs"/>
        </a:defRPr>
      </a:lvl5pPr>
      <a:lvl6pPr marL="3349699" indent="-304518" algn="l" defTabSz="609036" rtl="0" eaLnBrk="1" latinLnBrk="0" hangingPunct="1">
        <a:spcBef>
          <a:spcPct val="20000"/>
        </a:spcBef>
        <a:buFont typeface="Arial"/>
        <a:buChar char="•"/>
        <a:defRPr sz="2664" kern="1200">
          <a:solidFill>
            <a:schemeClr val="tx1"/>
          </a:solidFill>
          <a:latin typeface="+mn-lt"/>
          <a:ea typeface="+mn-ea"/>
          <a:cs typeface="+mn-cs"/>
        </a:defRPr>
      </a:lvl6pPr>
      <a:lvl7pPr marL="3958735" indent="-304518" algn="l" defTabSz="609036" rtl="0" eaLnBrk="1" latinLnBrk="0" hangingPunct="1">
        <a:spcBef>
          <a:spcPct val="20000"/>
        </a:spcBef>
        <a:buFont typeface="Arial"/>
        <a:buChar char="•"/>
        <a:defRPr sz="2664" kern="1200">
          <a:solidFill>
            <a:schemeClr val="tx1"/>
          </a:solidFill>
          <a:latin typeface="+mn-lt"/>
          <a:ea typeface="+mn-ea"/>
          <a:cs typeface="+mn-cs"/>
        </a:defRPr>
      </a:lvl7pPr>
      <a:lvl8pPr marL="4567771" indent="-304518" algn="l" defTabSz="609036" rtl="0" eaLnBrk="1" latinLnBrk="0" hangingPunct="1">
        <a:spcBef>
          <a:spcPct val="20000"/>
        </a:spcBef>
        <a:buFont typeface="Arial"/>
        <a:buChar char="•"/>
        <a:defRPr sz="2664" kern="1200">
          <a:solidFill>
            <a:schemeClr val="tx1"/>
          </a:solidFill>
          <a:latin typeface="+mn-lt"/>
          <a:ea typeface="+mn-ea"/>
          <a:cs typeface="+mn-cs"/>
        </a:defRPr>
      </a:lvl8pPr>
      <a:lvl9pPr marL="5176807" indent="-304518" algn="l" defTabSz="609036"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9036" rtl="0" eaLnBrk="1" latinLnBrk="0" hangingPunct="1">
        <a:defRPr sz="2398" kern="1200">
          <a:solidFill>
            <a:schemeClr val="tx1"/>
          </a:solidFill>
          <a:latin typeface="+mn-lt"/>
          <a:ea typeface="+mn-ea"/>
          <a:cs typeface="+mn-cs"/>
        </a:defRPr>
      </a:lvl1pPr>
      <a:lvl2pPr marL="609036" algn="l" defTabSz="609036" rtl="0" eaLnBrk="1" latinLnBrk="0" hangingPunct="1">
        <a:defRPr sz="2398" kern="1200">
          <a:solidFill>
            <a:schemeClr val="tx1"/>
          </a:solidFill>
          <a:latin typeface="+mn-lt"/>
          <a:ea typeface="+mn-ea"/>
          <a:cs typeface="+mn-cs"/>
        </a:defRPr>
      </a:lvl2pPr>
      <a:lvl3pPr marL="1218072" algn="l" defTabSz="609036" rtl="0" eaLnBrk="1" latinLnBrk="0" hangingPunct="1">
        <a:defRPr sz="2398" kern="1200">
          <a:solidFill>
            <a:schemeClr val="tx1"/>
          </a:solidFill>
          <a:latin typeface="+mn-lt"/>
          <a:ea typeface="+mn-ea"/>
          <a:cs typeface="+mn-cs"/>
        </a:defRPr>
      </a:lvl3pPr>
      <a:lvl4pPr marL="1827108" algn="l" defTabSz="609036" rtl="0" eaLnBrk="1" latinLnBrk="0" hangingPunct="1">
        <a:defRPr sz="2398" kern="1200">
          <a:solidFill>
            <a:schemeClr val="tx1"/>
          </a:solidFill>
          <a:latin typeface="+mn-lt"/>
          <a:ea typeface="+mn-ea"/>
          <a:cs typeface="+mn-cs"/>
        </a:defRPr>
      </a:lvl4pPr>
      <a:lvl5pPr marL="2436144" algn="l" defTabSz="609036" rtl="0" eaLnBrk="1" latinLnBrk="0" hangingPunct="1">
        <a:defRPr sz="2398" kern="1200">
          <a:solidFill>
            <a:schemeClr val="tx1"/>
          </a:solidFill>
          <a:latin typeface="+mn-lt"/>
          <a:ea typeface="+mn-ea"/>
          <a:cs typeface="+mn-cs"/>
        </a:defRPr>
      </a:lvl5pPr>
      <a:lvl6pPr marL="3045181" algn="l" defTabSz="609036" rtl="0" eaLnBrk="1" latinLnBrk="0" hangingPunct="1">
        <a:defRPr sz="2398" kern="1200">
          <a:solidFill>
            <a:schemeClr val="tx1"/>
          </a:solidFill>
          <a:latin typeface="+mn-lt"/>
          <a:ea typeface="+mn-ea"/>
          <a:cs typeface="+mn-cs"/>
        </a:defRPr>
      </a:lvl6pPr>
      <a:lvl7pPr marL="3654217" algn="l" defTabSz="609036" rtl="0" eaLnBrk="1" latinLnBrk="0" hangingPunct="1">
        <a:defRPr sz="2398" kern="1200">
          <a:solidFill>
            <a:schemeClr val="tx1"/>
          </a:solidFill>
          <a:latin typeface="+mn-lt"/>
          <a:ea typeface="+mn-ea"/>
          <a:cs typeface="+mn-cs"/>
        </a:defRPr>
      </a:lvl7pPr>
      <a:lvl8pPr marL="4263253" algn="l" defTabSz="609036" rtl="0" eaLnBrk="1" latinLnBrk="0" hangingPunct="1">
        <a:defRPr sz="2398" kern="1200">
          <a:solidFill>
            <a:schemeClr val="tx1"/>
          </a:solidFill>
          <a:latin typeface="+mn-lt"/>
          <a:ea typeface="+mn-ea"/>
          <a:cs typeface="+mn-cs"/>
        </a:defRPr>
      </a:lvl8pPr>
      <a:lvl9pPr marL="4872289" algn="l" defTabSz="609036" rtl="0" eaLnBrk="1" latinLnBrk="0" hangingPunct="1">
        <a:defRPr sz="2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michelpf/dataset-customer-evaluations"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produto.mercadolivre.com.br/MLB-2660980219-smartphone-motorola-moto-g22-dual-65-128gb-4gb-ram-azul-_JM#position=48&amp;search_layout=stack&amp;type=item&amp;tracking_id=4703b69b-1b0f-4cc2-b281-a641f81b3281"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produto.mercadolivre.com.br/MLB-3140442935-smartphone-moto-e13-32gb-tela-65-2gb-ram-grafite-motorola-_JM#position=54&amp;search_layout=stack&amp;type=item&amp;tracki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i.dummyjson.com/data/products/1/thumbnail.jpg" TargetMode="External"/><Relationship Id="rId7" Type="http://schemas.openxmlformats.org/officeDocument/2006/relationships/hyperlink" Target="https://i.dummyjson.com/data/products/1/4.jpg"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hyperlink" Target="https://i.dummyjson.com/data/products/1/3.jpg" TargetMode="External"/><Relationship Id="rId5" Type="http://schemas.openxmlformats.org/officeDocument/2006/relationships/hyperlink" Target="https://i.dummyjson.com/data/products/1/2.jpg" TargetMode="External"/><Relationship Id="rId4" Type="http://schemas.openxmlformats.org/officeDocument/2006/relationships/hyperlink" Target="https://i.dummyjson.com/data/products/1/1.jpg"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learn.deeplearning.ai/langchain"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hyperlink" Target="https://arxiv.org/pdf/2306.06624" TargetMode="External"/><Relationship Id="rId4" Type="http://schemas.openxmlformats.org/officeDocument/2006/relationships/hyperlink" Target="https://cursos.alura.com.br/ai-generativa-michelpf-1696298768913-p666380"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
          <p:cNvPicPr preferRelativeResize="0"/>
          <p:nvPr/>
        </p:nvPicPr>
        <p:blipFill rotWithShape="1">
          <a:blip r:embed="rId3">
            <a:alphaModFix/>
          </a:blip>
          <a:srcRect/>
          <a:stretch/>
        </p:blipFill>
        <p:spPr>
          <a:xfrm>
            <a:off x="-5641" y="-6344"/>
            <a:ext cx="12203282" cy="6864345"/>
          </a:xfrm>
          <a:prstGeom prst="rect">
            <a:avLst/>
          </a:prstGeom>
          <a:noFill/>
          <a:ln>
            <a:noFill/>
          </a:ln>
        </p:spPr>
      </p:pic>
      <p:pic>
        <p:nvPicPr>
          <p:cNvPr id="172" name="Google Shape;172;p1"/>
          <p:cNvPicPr preferRelativeResize="0"/>
          <p:nvPr/>
        </p:nvPicPr>
        <p:blipFill rotWithShape="1">
          <a:blip r:embed="rId4">
            <a:alphaModFix/>
          </a:blip>
          <a:srcRect/>
          <a:stretch/>
        </p:blipFill>
        <p:spPr>
          <a:xfrm>
            <a:off x="4891055" y="1356452"/>
            <a:ext cx="2409891" cy="648261"/>
          </a:xfrm>
          <a:prstGeom prst="rect">
            <a:avLst/>
          </a:prstGeom>
          <a:noFill/>
          <a:ln>
            <a:noFill/>
          </a:ln>
        </p:spPr>
      </p:pic>
      <p:pic>
        <p:nvPicPr>
          <p:cNvPr id="173" name="Google Shape;173;p1" descr="fiap_elemento1.png"/>
          <p:cNvPicPr preferRelativeResize="0"/>
          <p:nvPr/>
        </p:nvPicPr>
        <p:blipFill rotWithShape="1">
          <a:blip r:embed="rId5">
            <a:alphaModFix/>
          </a:blip>
          <a:srcRect/>
          <a:stretch/>
        </p:blipFill>
        <p:spPr>
          <a:xfrm>
            <a:off x="5639" y="0"/>
            <a:ext cx="12180722" cy="68516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PROMPT </a:t>
            </a:r>
            <a:r>
              <a:rPr lang="pt-BR" sz="2800" dirty="0">
                <a:solidFill>
                  <a:srgbClr val="94A2AC"/>
                </a:solidFill>
                <a:latin typeface="Roboto"/>
                <a:ea typeface="Roboto"/>
                <a:cs typeface="Roboto"/>
                <a:sym typeface="Roboto"/>
              </a:rPr>
              <a:t>ENGINEERING</a:t>
            </a:r>
            <a:endParaRPr sz="2800" dirty="0">
              <a:solidFill>
                <a:srgbClr val="94A2AC"/>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345409" y="1924215"/>
            <a:ext cx="5750591" cy="347783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Técnica para tirar melhor proveito dos modelos de LLM.</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Um dos objetivos é proporcionar a criação de aplicações que utilizem os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LLMs</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de forma mais abstrata, detalhando exatamente o que é necessário.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Apesar de cada demanda pode variar, uma boa prática para construir bons resultados incluem os passos seguintes.</a:t>
            </a:r>
          </a:p>
        </p:txBody>
      </p:sp>
      <p:sp>
        <p:nvSpPr>
          <p:cNvPr id="5" name="CaixaDeTexto 4">
            <a:extLst>
              <a:ext uri="{FF2B5EF4-FFF2-40B4-BE49-F238E27FC236}">
                <a16:creationId xmlns:a16="http://schemas.microsoft.com/office/drawing/2014/main" id="{6E7944E0-8910-FDB9-C838-6DB1F66FE139}"/>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https://www.promptingguide.ai/pt/introduction/elements</a:t>
            </a:r>
          </a:p>
        </p:txBody>
      </p:sp>
      <p:grpSp>
        <p:nvGrpSpPr>
          <p:cNvPr id="11" name="Agrupar 10">
            <a:extLst>
              <a:ext uri="{FF2B5EF4-FFF2-40B4-BE49-F238E27FC236}">
                <a16:creationId xmlns:a16="http://schemas.microsoft.com/office/drawing/2014/main" id="{3430A710-56D2-D9AA-2789-2DA6D1C71EB1}"/>
              </a:ext>
            </a:extLst>
          </p:cNvPr>
          <p:cNvGrpSpPr/>
          <p:nvPr/>
        </p:nvGrpSpPr>
        <p:grpSpPr>
          <a:xfrm>
            <a:off x="6824382" y="5161143"/>
            <a:ext cx="4576490" cy="1219200"/>
            <a:chOff x="7617758" y="4523422"/>
            <a:chExt cx="3783114" cy="1219200"/>
          </a:xfrm>
        </p:grpSpPr>
        <p:sp>
          <p:nvSpPr>
            <p:cNvPr id="6" name="Retângulo Arredondado 21">
              <a:extLst>
                <a:ext uri="{FF2B5EF4-FFF2-40B4-BE49-F238E27FC236}">
                  <a16:creationId xmlns:a16="http://schemas.microsoft.com/office/drawing/2014/main" id="{2ABACD59-A2B1-8547-BFEC-FC765A03A25F}"/>
                </a:ext>
              </a:extLst>
            </p:cNvPr>
            <p:cNvSpPr/>
            <p:nvPr/>
          </p:nvSpPr>
          <p:spPr>
            <a:xfrm>
              <a:off x="7617758" y="4523422"/>
              <a:ext cx="3783114" cy="609600"/>
            </a:xfrm>
            <a:prstGeom prst="roundRect">
              <a:avLst>
                <a:gd name="adj" fmla="val 0"/>
              </a:avLst>
            </a:prstGeom>
            <a:solidFill>
              <a:srgbClr val="E037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FORMATO DE SAÍDA</a:t>
              </a:r>
            </a:p>
          </p:txBody>
        </p:sp>
        <p:sp>
          <p:nvSpPr>
            <p:cNvPr id="7" name="Retângulo Arredondado 21">
              <a:extLst>
                <a:ext uri="{FF2B5EF4-FFF2-40B4-BE49-F238E27FC236}">
                  <a16:creationId xmlns:a16="http://schemas.microsoft.com/office/drawing/2014/main" id="{48CA5111-34C1-0C5F-1947-D87421F6AD40}"/>
                </a:ext>
              </a:extLst>
            </p:cNvPr>
            <p:cNvSpPr/>
            <p:nvPr/>
          </p:nvSpPr>
          <p:spPr>
            <a:xfrm>
              <a:off x="7617758" y="5133022"/>
              <a:ext cx="3783114" cy="609600"/>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 saída deverá ser em formato JSON, contendo nome do livro e razões.</a:t>
              </a:r>
            </a:p>
          </p:txBody>
        </p:sp>
      </p:grpSp>
      <p:grpSp>
        <p:nvGrpSpPr>
          <p:cNvPr id="12" name="Agrupar 11">
            <a:extLst>
              <a:ext uri="{FF2B5EF4-FFF2-40B4-BE49-F238E27FC236}">
                <a16:creationId xmlns:a16="http://schemas.microsoft.com/office/drawing/2014/main" id="{3D426CEB-2C27-C6F9-63BC-00244DD22FFF}"/>
              </a:ext>
            </a:extLst>
          </p:cNvPr>
          <p:cNvGrpSpPr/>
          <p:nvPr/>
        </p:nvGrpSpPr>
        <p:grpSpPr>
          <a:xfrm>
            <a:off x="6824382" y="3663133"/>
            <a:ext cx="4576490" cy="1219199"/>
            <a:chOff x="7617758" y="3241633"/>
            <a:chExt cx="3783114" cy="1219199"/>
          </a:xfrm>
        </p:grpSpPr>
        <p:sp>
          <p:nvSpPr>
            <p:cNvPr id="4" name="Retângulo Arredondado 21">
              <a:extLst>
                <a:ext uri="{FF2B5EF4-FFF2-40B4-BE49-F238E27FC236}">
                  <a16:creationId xmlns:a16="http://schemas.microsoft.com/office/drawing/2014/main" id="{B675092F-E4C3-CB02-D5BD-DAF63773C92F}"/>
                </a:ext>
              </a:extLst>
            </p:cNvPr>
            <p:cNvSpPr/>
            <p:nvPr/>
          </p:nvSpPr>
          <p:spPr>
            <a:xfrm>
              <a:off x="7617758" y="3241633"/>
              <a:ext cx="3783114" cy="609600"/>
            </a:xfrm>
            <a:prstGeom prst="roundRect">
              <a:avLst>
                <a:gd name="adj" fmla="val 0"/>
              </a:avLst>
            </a:prstGeom>
            <a:solidFill>
              <a:srgbClr val="E037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DADOS DE ENTRADA</a:t>
              </a:r>
            </a:p>
          </p:txBody>
        </p:sp>
        <p:sp>
          <p:nvSpPr>
            <p:cNvPr id="8" name="Retângulo Arredondado 21">
              <a:extLst>
                <a:ext uri="{FF2B5EF4-FFF2-40B4-BE49-F238E27FC236}">
                  <a16:creationId xmlns:a16="http://schemas.microsoft.com/office/drawing/2014/main" id="{98320B02-DED6-04BC-68CD-9252BC00E2FF}"/>
                </a:ext>
              </a:extLst>
            </p:cNvPr>
            <p:cNvSpPr/>
            <p:nvPr/>
          </p:nvSpPr>
          <p:spPr>
            <a:xfrm>
              <a:off x="7617758" y="3851232"/>
              <a:ext cx="3783114" cy="609600"/>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Considere os 3 livros de maior sucesso no Brasil como referência.</a:t>
              </a:r>
            </a:p>
          </p:txBody>
        </p:sp>
      </p:grpSp>
      <p:grpSp>
        <p:nvGrpSpPr>
          <p:cNvPr id="14" name="Agrupar 13">
            <a:extLst>
              <a:ext uri="{FF2B5EF4-FFF2-40B4-BE49-F238E27FC236}">
                <a16:creationId xmlns:a16="http://schemas.microsoft.com/office/drawing/2014/main" id="{5B971A7B-3123-B9A7-E67B-F0743A84A1BC}"/>
              </a:ext>
            </a:extLst>
          </p:cNvPr>
          <p:cNvGrpSpPr/>
          <p:nvPr/>
        </p:nvGrpSpPr>
        <p:grpSpPr>
          <a:xfrm>
            <a:off x="6824382" y="679788"/>
            <a:ext cx="4576490" cy="1219200"/>
            <a:chOff x="7617758" y="679788"/>
            <a:chExt cx="3783114" cy="1219200"/>
          </a:xfrm>
        </p:grpSpPr>
        <p:sp>
          <p:nvSpPr>
            <p:cNvPr id="2" name="Retângulo Arredondado 21">
              <a:extLst>
                <a:ext uri="{FF2B5EF4-FFF2-40B4-BE49-F238E27FC236}">
                  <a16:creationId xmlns:a16="http://schemas.microsoft.com/office/drawing/2014/main" id="{679421A6-2DDA-711D-B6B0-EB3417A8F1D6}"/>
                </a:ext>
              </a:extLst>
            </p:cNvPr>
            <p:cNvSpPr/>
            <p:nvPr/>
          </p:nvSpPr>
          <p:spPr>
            <a:xfrm>
              <a:off x="7617758" y="679788"/>
              <a:ext cx="3783114" cy="609600"/>
            </a:xfrm>
            <a:prstGeom prst="roundRect">
              <a:avLst>
                <a:gd name="adj" fmla="val 0"/>
              </a:avLst>
            </a:prstGeom>
            <a:solidFill>
              <a:srgbClr val="E037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INSTRUÇÃO</a:t>
              </a:r>
            </a:p>
          </p:txBody>
        </p:sp>
        <p:sp>
          <p:nvSpPr>
            <p:cNvPr id="9" name="Retângulo Arredondado 21">
              <a:extLst>
                <a:ext uri="{FF2B5EF4-FFF2-40B4-BE49-F238E27FC236}">
                  <a16:creationId xmlns:a16="http://schemas.microsoft.com/office/drawing/2014/main" id="{641D88FE-C260-4F8F-1E4A-C950A3DA65D4}"/>
                </a:ext>
              </a:extLst>
            </p:cNvPr>
            <p:cNvSpPr/>
            <p:nvPr/>
          </p:nvSpPr>
          <p:spPr>
            <a:xfrm>
              <a:off x="7617758" y="1289388"/>
              <a:ext cx="3783114" cy="609600"/>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Preciso convencer a leitura de livros para um grupo de alunos.</a:t>
              </a:r>
            </a:p>
          </p:txBody>
        </p:sp>
      </p:grpSp>
      <p:grpSp>
        <p:nvGrpSpPr>
          <p:cNvPr id="13" name="Agrupar 12">
            <a:extLst>
              <a:ext uri="{FF2B5EF4-FFF2-40B4-BE49-F238E27FC236}">
                <a16:creationId xmlns:a16="http://schemas.microsoft.com/office/drawing/2014/main" id="{0754CE0B-9288-BF88-29F6-69894C59D21A}"/>
              </a:ext>
            </a:extLst>
          </p:cNvPr>
          <p:cNvGrpSpPr/>
          <p:nvPr/>
        </p:nvGrpSpPr>
        <p:grpSpPr>
          <a:xfrm>
            <a:off x="6824382" y="2177800"/>
            <a:ext cx="4576490" cy="1206521"/>
            <a:chOff x="7617758" y="1967050"/>
            <a:chExt cx="3783114" cy="1206521"/>
          </a:xfrm>
        </p:grpSpPr>
        <p:sp>
          <p:nvSpPr>
            <p:cNvPr id="3" name="Retângulo Arredondado 21">
              <a:extLst>
                <a:ext uri="{FF2B5EF4-FFF2-40B4-BE49-F238E27FC236}">
                  <a16:creationId xmlns:a16="http://schemas.microsoft.com/office/drawing/2014/main" id="{D81B2041-F47E-BFF3-0756-E23E2CFD3FE5}"/>
                </a:ext>
              </a:extLst>
            </p:cNvPr>
            <p:cNvSpPr/>
            <p:nvPr/>
          </p:nvSpPr>
          <p:spPr>
            <a:xfrm>
              <a:off x="7617758" y="1967050"/>
              <a:ext cx="3783114" cy="609600"/>
            </a:xfrm>
            <a:prstGeom prst="roundRect">
              <a:avLst>
                <a:gd name="adj" fmla="val 0"/>
              </a:avLst>
            </a:prstGeom>
            <a:solidFill>
              <a:srgbClr val="E037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CONTEXTO</a:t>
              </a:r>
            </a:p>
          </p:txBody>
        </p:sp>
        <p:sp>
          <p:nvSpPr>
            <p:cNvPr id="10" name="Retângulo Arredondado 21">
              <a:extLst>
                <a:ext uri="{FF2B5EF4-FFF2-40B4-BE49-F238E27FC236}">
                  <a16:creationId xmlns:a16="http://schemas.microsoft.com/office/drawing/2014/main" id="{4EA2E8FD-D870-8477-A2A6-8E06A392DAF4}"/>
                </a:ext>
              </a:extLst>
            </p:cNvPr>
            <p:cNvSpPr/>
            <p:nvPr/>
          </p:nvSpPr>
          <p:spPr>
            <a:xfrm>
              <a:off x="7617758" y="2563971"/>
              <a:ext cx="3783114" cy="609600"/>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Os alunos são crianças de 7 anos que moram em um país </a:t>
              </a:r>
              <a:r>
                <a:rPr kumimoji="0" lang="pt-BR" sz="1400" b="0" i="1"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que tem </a:t>
              </a:r>
              <a:r>
                <a:rPr kumimoji="0" lang="pt-BR" sz="14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 idioma português.</a:t>
              </a:r>
            </a:p>
          </p:txBody>
        </p:sp>
      </p:grpSp>
    </p:spTree>
    <p:extLst>
      <p:ext uri="{BB962C8B-B14F-4D97-AF65-F5344CB8AC3E}">
        <p14:creationId xmlns:p14="http://schemas.microsoft.com/office/powerpoint/2010/main" val="8665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INTELLIGENT </a:t>
            </a:r>
            <a:r>
              <a:rPr lang="pt-BR" sz="2800" dirty="0">
                <a:solidFill>
                  <a:srgbClr val="94A2AC"/>
                </a:solidFill>
                <a:latin typeface="Roboto"/>
                <a:ea typeface="Roboto"/>
                <a:cs typeface="Roboto"/>
                <a:sym typeface="Roboto"/>
              </a:rPr>
              <a:t>APPS</a:t>
            </a:r>
            <a:endParaRPr sz="2800" dirty="0">
              <a:solidFill>
                <a:srgbClr val="94A2AC"/>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6" y="956027"/>
            <a:ext cx="11185444" cy="224672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Técnica para tirar melhor proveito dos modelos de LLM.</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Um dos objetivos é proporcionar a criação de aplicações que utilizem os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LLMs</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de forma mais abstrata, detalhando exatamente o que é necessário.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Apesar de cada demanda pode variar, uma boa prática para construir bons resultados incluem os passos seguintes.</a:t>
            </a:r>
          </a:p>
        </p:txBody>
      </p:sp>
      <p:sp>
        <p:nvSpPr>
          <p:cNvPr id="5" name="CaixaDeTexto 4">
            <a:extLst>
              <a:ext uri="{FF2B5EF4-FFF2-40B4-BE49-F238E27FC236}">
                <a16:creationId xmlns:a16="http://schemas.microsoft.com/office/drawing/2014/main" id="{6E7944E0-8910-FDB9-C838-6DB1F66FE139}"/>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https://www.promptingguide.ai/pt/introduction/elements</a:t>
            </a:r>
          </a:p>
        </p:txBody>
      </p:sp>
      <p:sp>
        <p:nvSpPr>
          <p:cNvPr id="15" name="Retângulo 14">
            <a:extLst>
              <a:ext uri="{FF2B5EF4-FFF2-40B4-BE49-F238E27FC236}">
                <a16:creationId xmlns:a16="http://schemas.microsoft.com/office/drawing/2014/main" id="{36AD4BD3-B187-D3AD-5A2F-A58B65F9235A}"/>
              </a:ext>
            </a:extLst>
          </p:cNvPr>
          <p:cNvSpPr/>
          <p:nvPr/>
        </p:nvSpPr>
        <p:spPr>
          <a:xfrm>
            <a:off x="1315468" y="4671019"/>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Vendor</a:t>
            </a:r>
            <a:endPar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6" name="Retângulo Arredondado 21">
            <a:extLst>
              <a:ext uri="{FF2B5EF4-FFF2-40B4-BE49-F238E27FC236}">
                <a16:creationId xmlns:a16="http://schemas.microsoft.com/office/drawing/2014/main" id="{BFEDF70B-82C1-1250-60C3-82F881B7217E}"/>
              </a:ext>
            </a:extLst>
          </p:cNvPr>
          <p:cNvSpPr/>
          <p:nvPr/>
        </p:nvSpPr>
        <p:spPr>
          <a:xfrm>
            <a:off x="1488478" y="4973748"/>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Modelo de Base</a:t>
            </a:r>
          </a:p>
        </p:txBody>
      </p:sp>
      <p:sp>
        <p:nvSpPr>
          <p:cNvPr id="23" name="Retângulo Arredondado 21">
            <a:extLst>
              <a:ext uri="{FF2B5EF4-FFF2-40B4-BE49-F238E27FC236}">
                <a16:creationId xmlns:a16="http://schemas.microsoft.com/office/drawing/2014/main" id="{22FCEA34-0D66-DE7E-3F86-E10876DFCB4A}"/>
              </a:ext>
            </a:extLst>
          </p:cNvPr>
          <p:cNvSpPr/>
          <p:nvPr/>
        </p:nvSpPr>
        <p:spPr>
          <a:xfrm>
            <a:off x="1280519" y="3974267"/>
            <a:ext cx="2314273" cy="609600"/>
          </a:xfrm>
          <a:prstGeom prst="roundRect">
            <a:avLst>
              <a:gd name="adj" fmla="val 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API</a:t>
            </a:r>
          </a:p>
        </p:txBody>
      </p:sp>
      <p:sp>
        <p:nvSpPr>
          <p:cNvPr id="28" name="Retângulo Arredondado 21">
            <a:extLst>
              <a:ext uri="{FF2B5EF4-FFF2-40B4-BE49-F238E27FC236}">
                <a16:creationId xmlns:a16="http://schemas.microsoft.com/office/drawing/2014/main" id="{827CE9BF-8840-74A6-3EC7-CE2329165768}"/>
              </a:ext>
            </a:extLst>
          </p:cNvPr>
          <p:cNvSpPr/>
          <p:nvPr/>
        </p:nvSpPr>
        <p:spPr>
          <a:xfrm>
            <a:off x="4272814" y="5504276"/>
            <a:ext cx="2314273" cy="609600"/>
          </a:xfrm>
          <a:prstGeom prst="roundRect">
            <a:avLst>
              <a:gd name="adj" fmla="val 0"/>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Vector Store</a:t>
            </a:r>
          </a:p>
        </p:txBody>
      </p:sp>
      <p:sp>
        <p:nvSpPr>
          <p:cNvPr id="29" name="Retângulo Arredondado 21">
            <a:extLst>
              <a:ext uri="{FF2B5EF4-FFF2-40B4-BE49-F238E27FC236}">
                <a16:creationId xmlns:a16="http://schemas.microsoft.com/office/drawing/2014/main" id="{B7D34281-48F0-5335-1ECF-E9BB120D1064}"/>
              </a:ext>
            </a:extLst>
          </p:cNvPr>
          <p:cNvSpPr/>
          <p:nvPr/>
        </p:nvSpPr>
        <p:spPr>
          <a:xfrm>
            <a:off x="4272814" y="4124842"/>
            <a:ext cx="2314273" cy="609600"/>
          </a:xfrm>
          <a:prstGeom prst="roundRect">
            <a:avLst>
              <a:gd name="adj" fmla="val 0"/>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Cache</a:t>
            </a:r>
          </a:p>
        </p:txBody>
      </p:sp>
      <p:sp>
        <p:nvSpPr>
          <p:cNvPr id="30" name="Retângulo Arredondado 21">
            <a:extLst>
              <a:ext uri="{FF2B5EF4-FFF2-40B4-BE49-F238E27FC236}">
                <a16:creationId xmlns:a16="http://schemas.microsoft.com/office/drawing/2014/main" id="{EE5FC631-5271-6D57-38C8-63CFC8DD5C46}"/>
              </a:ext>
            </a:extLst>
          </p:cNvPr>
          <p:cNvSpPr/>
          <p:nvPr/>
        </p:nvSpPr>
        <p:spPr>
          <a:xfrm>
            <a:off x="7144872" y="3985277"/>
            <a:ext cx="2126876" cy="888731"/>
          </a:xfrm>
          <a:prstGeom prst="roundRect">
            <a:avLst>
              <a:gd name="adj" fmla="val 0"/>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Backend</a:t>
            </a: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 for </a:t>
            </a:r>
            <a:r>
              <a:rPr kumimoji="0" lang="pt-BR" sz="14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backend</a:t>
            </a:r>
            <a:endPar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31" name="Retângulo Arredondado 21">
            <a:extLst>
              <a:ext uri="{FF2B5EF4-FFF2-40B4-BE49-F238E27FC236}">
                <a16:creationId xmlns:a16="http://schemas.microsoft.com/office/drawing/2014/main" id="{04906CB5-A8F4-4E06-1DE0-20CFF0D373E9}"/>
              </a:ext>
            </a:extLst>
          </p:cNvPr>
          <p:cNvSpPr/>
          <p:nvPr/>
        </p:nvSpPr>
        <p:spPr>
          <a:xfrm>
            <a:off x="10107707" y="3985277"/>
            <a:ext cx="1100417" cy="888731"/>
          </a:xfrm>
          <a:prstGeom prst="roundRect">
            <a:avLst>
              <a:gd name="adj" fmla="val 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Web App</a:t>
            </a:r>
          </a:p>
        </p:txBody>
      </p:sp>
      <p:cxnSp>
        <p:nvCxnSpPr>
          <p:cNvPr id="35" name="Conector de Seta Reta 34">
            <a:extLst>
              <a:ext uri="{FF2B5EF4-FFF2-40B4-BE49-F238E27FC236}">
                <a16:creationId xmlns:a16="http://schemas.microsoft.com/office/drawing/2014/main" id="{0282701B-16AE-8704-60E2-A31DA40F1E5D}"/>
              </a:ext>
            </a:extLst>
          </p:cNvPr>
          <p:cNvCxnSpPr>
            <a:stCxn id="31" idx="1"/>
            <a:endCxn id="30" idx="3"/>
          </p:cNvCxnSpPr>
          <p:nvPr/>
        </p:nvCxnSpPr>
        <p:spPr>
          <a:xfrm flipH="1">
            <a:off x="9271748" y="4429643"/>
            <a:ext cx="835959"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70E60F20-9368-BFD8-B8CD-93E8778C4CEA}"/>
              </a:ext>
            </a:extLst>
          </p:cNvPr>
          <p:cNvCxnSpPr>
            <a:cxnSpLocks/>
            <a:stCxn id="30" idx="1"/>
            <a:endCxn id="29" idx="3"/>
          </p:cNvCxnSpPr>
          <p:nvPr/>
        </p:nvCxnSpPr>
        <p:spPr>
          <a:xfrm rot="10800000">
            <a:off x="6587088" y="4429643"/>
            <a:ext cx="557785" cy="1"/>
          </a:xfrm>
          <a:prstGeom prst="bentConnector3">
            <a:avLst>
              <a:gd name="adj1" fmla="val 50000"/>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39">
            <a:extLst>
              <a:ext uri="{FF2B5EF4-FFF2-40B4-BE49-F238E27FC236}">
                <a16:creationId xmlns:a16="http://schemas.microsoft.com/office/drawing/2014/main" id="{DC06C5B7-4371-A8D4-AD0D-DBDC1B22C57B}"/>
              </a:ext>
            </a:extLst>
          </p:cNvPr>
          <p:cNvCxnSpPr>
            <a:cxnSpLocks/>
            <a:stCxn id="23" idx="3"/>
            <a:endCxn id="28" idx="1"/>
          </p:cNvCxnSpPr>
          <p:nvPr/>
        </p:nvCxnSpPr>
        <p:spPr>
          <a:xfrm>
            <a:off x="3594792" y="4279067"/>
            <a:ext cx="678022" cy="1530009"/>
          </a:xfrm>
          <a:prstGeom prst="bentConnector3">
            <a:avLst>
              <a:gd name="adj1" fmla="val 50000"/>
            </a:avLst>
          </a:prstGeom>
          <a:ln w="38100">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onector de Seta Reta 39">
            <a:extLst>
              <a:ext uri="{FF2B5EF4-FFF2-40B4-BE49-F238E27FC236}">
                <a16:creationId xmlns:a16="http://schemas.microsoft.com/office/drawing/2014/main" id="{08BE3CD6-6CF8-DE9E-9083-9F5334C78A82}"/>
              </a:ext>
            </a:extLst>
          </p:cNvPr>
          <p:cNvCxnSpPr>
            <a:cxnSpLocks/>
            <a:stCxn id="30" idx="0"/>
            <a:endCxn id="23" idx="0"/>
          </p:cNvCxnSpPr>
          <p:nvPr/>
        </p:nvCxnSpPr>
        <p:spPr>
          <a:xfrm rot="16200000" flipV="1">
            <a:off x="5317478" y="1094445"/>
            <a:ext cx="11010" cy="5770654"/>
          </a:xfrm>
          <a:prstGeom prst="bentConnector3">
            <a:avLst>
              <a:gd name="adj1" fmla="val 3519773"/>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6" name="Retângulo Arredondado 21">
            <a:extLst>
              <a:ext uri="{FF2B5EF4-FFF2-40B4-BE49-F238E27FC236}">
                <a16:creationId xmlns:a16="http://schemas.microsoft.com/office/drawing/2014/main" id="{268E9807-DC02-C0AB-0B96-3CC6262E643B}"/>
              </a:ext>
            </a:extLst>
          </p:cNvPr>
          <p:cNvSpPr/>
          <p:nvPr/>
        </p:nvSpPr>
        <p:spPr>
          <a:xfrm>
            <a:off x="4272814" y="4814559"/>
            <a:ext cx="2314273" cy="609600"/>
          </a:xfrm>
          <a:prstGeom prst="roundRect">
            <a:avLst>
              <a:gd name="adj" fmla="val 0"/>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DB</a:t>
            </a:r>
          </a:p>
        </p:txBody>
      </p:sp>
      <p:cxnSp>
        <p:nvCxnSpPr>
          <p:cNvPr id="207" name="Conector de Seta Reta 39">
            <a:extLst>
              <a:ext uri="{FF2B5EF4-FFF2-40B4-BE49-F238E27FC236}">
                <a16:creationId xmlns:a16="http://schemas.microsoft.com/office/drawing/2014/main" id="{1D6DB7A9-29B1-901F-48C7-7991E932C465}"/>
              </a:ext>
            </a:extLst>
          </p:cNvPr>
          <p:cNvCxnSpPr>
            <a:cxnSpLocks/>
            <a:stCxn id="30" idx="2"/>
            <a:endCxn id="206" idx="3"/>
          </p:cNvCxnSpPr>
          <p:nvPr/>
        </p:nvCxnSpPr>
        <p:spPr>
          <a:xfrm rot="5400000">
            <a:off x="7275024" y="4186072"/>
            <a:ext cx="245351" cy="1621223"/>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987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t>
            </a:r>
            <a:r>
              <a:rPr lang="pt-BR" sz="2800" b="1" dirty="0">
                <a:solidFill>
                  <a:srgbClr val="E0375F"/>
                </a:solidFill>
                <a:latin typeface="Roboto"/>
                <a:ea typeface="Roboto"/>
                <a:cs typeface="Roboto"/>
                <a:sym typeface="Roboto"/>
              </a:rPr>
              <a:t>API DO OPENAI</a:t>
            </a:r>
            <a:endParaRPr dirty="0"/>
          </a:p>
        </p:txBody>
      </p:sp>
      <p:sp>
        <p:nvSpPr>
          <p:cNvPr id="2" name="Google Shape;307;p14">
            <a:extLst>
              <a:ext uri="{FF2B5EF4-FFF2-40B4-BE49-F238E27FC236}">
                <a16:creationId xmlns:a16="http://schemas.microsoft.com/office/drawing/2014/main" id="{BD21F8C8-0B50-1A5C-4EF7-FE2D4ABFE05E}"/>
              </a:ext>
            </a:extLst>
          </p:cNvPr>
          <p:cNvSpPr txBox="1"/>
          <p:nvPr/>
        </p:nvSpPr>
        <p:spPr>
          <a:xfrm>
            <a:off x="280416" y="1273746"/>
            <a:ext cx="11606785" cy="40006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Instalar a biblioteca de acesso a API da OpenAI.</a:t>
            </a:r>
          </a:p>
        </p:txBody>
      </p:sp>
      <p:sp>
        <p:nvSpPr>
          <p:cNvPr id="3" name="CaixaDeTexto 2">
            <a:extLst>
              <a:ext uri="{FF2B5EF4-FFF2-40B4-BE49-F238E27FC236}">
                <a16:creationId xmlns:a16="http://schemas.microsoft.com/office/drawing/2014/main" id="{D344A88C-0953-6BB1-82D0-ED502F203967}"/>
              </a:ext>
            </a:extLst>
          </p:cNvPr>
          <p:cNvSpPr txBox="1"/>
          <p:nvPr/>
        </p:nvSpPr>
        <p:spPr>
          <a:xfrm>
            <a:off x="280415" y="1776854"/>
            <a:ext cx="11685794" cy="400069"/>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pip</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install</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4" name="CaixaDeTexto 3">
            <a:extLst>
              <a:ext uri="{FF2B5EF4-FFF2-40B4-BE49-F238E27FC236}">
                <a16:creationId xmlns:a16="http://schemas.microsoft.com/office/drawing/2014/main" id="{4434B7A2-6050-7C9C-BA2F-985250138E5E}"/>
              </a:ext>
            </a:extLst>
          </p:cNvPr>
          <p:cNvSpPr txBox="1"/>
          <p:nvPr/>
        </p:nvSpPr>
        <p:spPr>
          <a:xfrm>
            <a:off x="280416" y="3149338"/>
            <a:ext cx="11685794" cy="630795"/>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import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os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import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5" name="Google Shape;307;p14">
            <a:extLst>
              <a:ext uri="{FF2B5EF4-FFF2-40B4-BE49-F238E27FC236}">
                <a16:creationId xmlns:a16="http://schemas.microsoft.com/office/drawing/2014/main" id="{E1731C7F-5E21-DCA5-2FA5-F1B26A416EC4}"/>
              </a:ext>
            </a:extLst>
          </p:cNvPr>
          <p:cNvSpPr txBox="1"/>
          <p:nvPr/>
        </p:nvSpPr>
        <p:spPr>
          <a:xfrm>
            <a:off x="280415" y="2596814"/>
            <a:ext cx="11606785" cy="40006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Obter uma chave de API da plataforma OpenAI. Novos usuários possuem 30 dias de acesso gratuito.</a:t>
            </a:r>
          </a:p>
        </p:txBody>
      </p:sp>
      <p:sp>
        <p:nvSpPr>
          <p:cNvPr id="6" name="CaixaDeTexto 5">
            <a:extLst>
              <a:ext uri="{FF2B5EF4-FFF2-40B4-BE49-F238E27FC236}">
                <a16:creationId xmlns:a16="http://schemas.microsoft.com/office/drawing/2014/main" id="{F7160DFB-9A52-F590-9E33-7F5CE0A6722F}"/>
              </a:ext>
            </a:extLst>
          </p:cNvPr>
          <p:cNvSpPr txBox="1"/>
          <p:nvPr/>
        </p:nvSpPr>
        <p:spPr>
          <a:xfrm>
            <a:off x="280416" y="3848268"/>
            <a:ext cx="11685794" cy="1261773"/>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os.environ</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["OPENAI_API_KEY"] = “chave“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client = OpenAI(</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api_key</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os.environ.get</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("OPENAI_API_KEY"),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7" name="Google Shape;307;p14">
            <a:extLst>
              <a:ext uri="{FF2B5EF4-FFF2-40B4-BE49-F238E27FC236}">
                <a16:creationId xmlns:a16="http://schemas.microsoft.com/office/drawing/2014/main" id="{9147A720-30EE-1F5B-EEF7-6A96DBB09D73}"/>
              </a:ext>
            </a:extLst>
          </p:cNvPr>
          <p:cNvSpPr txBox="1"/>
          <p:nvPr/>
        </p:nvSpPr>
        <p:spPr>
          <a:xfrm>
            <a:off x="280415" y="5210710"/>
            <a:ext cx="11606785" cy="40006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Escolha do modelo.</a:t>
            </a:r>
          </a:p>
        </p:txBody>
      </p:sp>
      <p:sp>
        <p:nvSpPr>
          <p:cNvPr id="8" name="CaixaDeTexto 7">
            <a:extLst>
              <a:ext uri="{FF2B5EF4-FFF2-40B4-BE49-F238E27FC236}">
                <a16:creationId xmlns:a16="http://schemas.microsoft.com/office/drawing/2014/main" id="{7A921C02-6014-C59C-B8BD-6A31F2167A69}"/>
              </a:ext>
            </a:extLst>
          </p:cNvPr>
          <p:cNvSpPr txBox="1"/>
          <p:nvPr/>
        </p:nvSpPr>
        <p:spPr>
          <a:xfrm>
            <a:off x="280416" y="5747082"/>
            <a:ext cx="11685793" cy="400070"/>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model = "gpt-3.5-turbo"</a:t>
            </a:r>
          </a:p>
        </p:txBody>
      </p:sp>
    </p:spTree>
    <p:extLst>
      <p:ext uri="{BB962C8B-B14F-4D97-AF65-F5344CB8AC3E}">
        <p14:creationId xmlns:p14="http://schemas.microsoft.com/office/powerpoint/2010/main" val="925212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t>
            </a:r>
            <a:r>
              <a:rPr lang="pt-BR" sz="2800" b="1" dirty="0">
                <a:solidFill>
                  <a:srgbClr val="E0375F"/>
                </a:solidFill>
                <a:latin typeface="Roboto"/>
                <a:ea typeface="Roboto"/>
                <a:cs typeface="Roboto"/>
                <a:sym typeface="Roboto"/>
              </a:rPr>
              <a:t>API DO OPENAI</a:t>
            </a:r>
            <a:endParaRPr dirty="0"/>
          </a:p>
        </p:txBody>
      </p:sp>
      <p:sp>
        <p:nvSpPr>
          <p:cNvPr id="2" name="Google Shape;307;p14">
            <a:extLst>
              <a:ext uri="{FF2B5EF4-FFF2-40B4-BE49-F238E27FC236}">
                <a16:creationId xmlns:a16="http://schemas.microsoft.com/office/drawing/2014/main" id="{BD21F8C8-0B50-1A5C-4EF7-FE2D4ABFE05E}"/>
              </a:ext>
            </a:extLst>
          </p:cNvPr>
          <p:cNvSpPr txBox="1"/>
          <p:nvPr/>
        </p:nvSpPr>
        <p:spPr>
          <a:xfrm>
            <a:off x="280415" y="1038418"/>
            <a:ext cx="11606785"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Agora vamos definir uma lista de mensagens. Cada mensagem pode ser associada a um papel diferente, como usuário, sistema ou assistente. Esses papeis ajudam a compor as principais partes da engenharia de prompt.</a:t>
            </a:r>
          </a:p>
        </p:txBody>
      </p:sp>
      <p:sp>
        <p:nvSpPr>
          <p:cNvPr id="4" name="CaixaDeTexto 3">
            <a:extLst>
              <a:ext uri="{FF2B5EF4-FFF2-40B4-BE49-F238E27FC236}">
                <a16:creationId xmlns:a16="http://schemas.microsoft.com/office/drawing/2014/main" id="{4434B7A2-6050-7C9C-BA2F-985250138E5E}"/>
              </a:ext>
            </a:extLst>
          </p:cNvPr>
          <p:cNvSpPr txBox="1"/>
          <p:nvPr/>
        </p:nvSpPr>
        <p:spPr>
          <a:xfrm>
            <a:off x="280415" y="2157222"/>
            <a:ext cx="11685794" cy="1294915"/>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messages</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{"role": "system",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content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"Você é um professor de visão computacional que leciona para crianças de até 10 anos."},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{"role":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user</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content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"Como funciona um detector de bordas de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Canny</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de forma bem resumida?"},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{"role": "system",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content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"O resultado precisa ser formatado como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Markdown</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p>
        </p:txBody>
      </p:sp>
      <p:sp>
        <p:nvSpPr>
          <p:cNvPr id="5" name="Google Shape;307;p14">
            <a:extLst>
              <a:ext uri="{FF2B5EF4-FFF2-40B4-BE49-F238E27FC236}">
                <a16:creationId xmlns:a16="http://schemas.microsoft.com/office/drawing/2014/main" id="{E1731C7F-5E21-DCA5-2FA5-F1B26A416EC4}"/>
              </a:ext>
            </a:extLst>
          </p:cNvPr>
          <p:cNvSpPr txBox="1"/>
          <p:nvPr/>
        </p:nvSpPr>
        <p:spPr>
          <a:xfrm>
            <a:off x="280415" y="1725893"/>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Obter uma chave de API da plataforma OpenAI. Novos usuários possuem 30 dias de acesso gratuito.</a:t>
            </a:r>
          </a:p>
        </p:txBody>
      </p:sp>
      <p:sp>
        <p:nvSpPr>
          <p:cNvPr id="7" name="Google Shape;307;p14">
            <a:extLst>
              <a:ext uri="{FF2B5EF4-FFF2-40B4-BE49-F238E27FC236}">
                <a16:creationId xmlns:a16="http://schemas.microsoft.com/office/drawing/2014/main" id="{9147A720-30EE-1F5B-EEF7-6A96DBB09D73}"/>
              </a:ext>
            </a:extLst>
          </p:cNvPr>
          <p:cNvSpPr txBox="1"/>
          <p:nvPr/>
        </p:nvSpPr>
        <p:spPr>
          <a:xfrm>
            <a:off x="280415" y="3555360"/>
            <a:ext cx="11494158" cy="1200288"/>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Na execução do prompt, é necessário configurar o modelo, enviar as mensagens (do prompt) e definir o </a:t>
            </a:r>
            <a:r>
              <a:rPr kumimoji="0" lang="pt-BR" sz="1800" b="0" i="0" u="none" strike="noStrike" kern="0" cap="none" spc="0" normalizeH="0" baseline="0" noProof="0" dirty="0" err="1">
                <a:ln>
                  <a:noFill/>
                </a:ln>
                <a:solidFill>
                  <a:srgbClr val="E0375F"/>
                </a:solidFill>
                <a:effectLst/>
                <a:uLnTx/>
                <a:uFillTx/>
                <a:latin typeface="Roboto"/>
                <a:ea typeface="Roboto"/>
                <a:cs typeface="Roboto"/>
                <a:sym typeface="Roboto"/>
              </a:rPr>
              <a:t>temperature</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Este último parâmetro está associado a criatividade das respostas, 0 trará os valores com maiores probabilidades (mais determinístico) associados nos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embeddings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e quanto maior o número mais randômico e diversa será a resposta.</a:t>
            </a:r>
          </a:p>
        </p:txBody>
      </p:sp>
      <p:sp>
        <p:nvSpPr>
          <p:cNvPr id="8" name="CaixaDeTexto 7">
            <a:extLst>
              <a:ext uri="{FF2B5EF4-FFF2-40B4-BE49-F238E27FC236}">
                <a16:creationId xmlns:a16="http://schemas.microsoft.com/office/drawing/2014/main" id="{7A921C02-6014-C59C-B8BD-6A31F2167A69}"/>
              </a:ext>
            </a:extLst>
          </p:cNvPr>
          <p:cNvSpPr txBox="1"/>
          <p:nvPr/>
        </p:nvSpPr>
        <p:spPr>
          <a:xfrm>
            <a:off x="280416" y="4858871"/>
            <a:ext cx="11685793" cy="1438089"/>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response =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client.chat.completions.create</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model=model,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messages</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messages</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temperature</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response</a:t>
            </a:r>
          </a:p>
        </p:txBody>
      </p:sp>
      <p:sp>
        <p:nvSpPr>
          <p:cNvPr id="9" name="CaixaDeTexto 8">
            <a:extLst>
              <a:ext uri="{FF2B5EF4-FFF2-40B4-BE49-F238E27FC236}">
                <a16:creationId xmlns:a16="http://schemas.microsoft.com/office/drawing/2014/main" id="{CAB503B1-A351-37F8-B9A1-A163C620F3A0}"/>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https://medium.com/@andrew_johnson_4/the-role-of-temperature-in-large-language-model-response-generation-c592c961ca9d</a:t>
            </a:r>
          </a:p>
        </p:txBody>
      </p:sp>
    </p:spTree>
    <p:extLst>
      <p:ext uri="{BB962C8B-B14F-4D97-AF65-F5344CB8AC3E}">
        <p14:creationId xmlns:p14="http://schemas.microsoft.com/office/powerpoint/2010/main" val="2820442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CB7E769D-CBB4-B038-0B0B-E8D892AD016E}"/>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6FB70F3E-36CD-57BF-3E29-CF114B3723C7}"/>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PAPEIS DA </a:t>
            </a:r>
            <a:r>
              <a:rPr lang="pt-BR" sz="2800" b="1" dirty="0">
                <a:solidFill>
                  <a:srgbClr val="E0375F"/>
                </a:solidFill>
                <a:latin typeface="Roboto"/>
                <a:ea typeface="Roboto"/>
                <a:cs typeface="Roboto"/>
                <a:sym typeface="Roboto"/>
              </a:rPr>
              <a:t>API DO OPENAI</a:t>
            </a:r>
            <a:endParaRPr dirty="0"/>
          </a:p>
        </p:txBody>
      </p:sp>
      <p:sp>
        <p:nvSpPr>
          <p:cNvPr id="2" name="Google Shape;307;p14">
            <a:extLst>
              <a:ext uri="{FF2B5EF4-FFF2-40B4-BE49-F238E27FC236}">
                <a16:creationId xmlns:a16="http://schemas.microsoft.com/office/drawing/2014/main" id="{0AA3CAF6-67AC-569F-837B-F1BE0051A379}"/>
              </a:ext>
            </a:extLst>
          </p:cNvPr>
          <p:cNvSpPr txBox="1"/>
          <p:nvPr/>
        </p:nvSpPr>
        <p:spPr>
          <a:xfrm>
            <a:off x="197492" y="1038418"/>
            <a:ext cx="11606785" cy="1200288"/>
          </a:xfrm>
          <a:prstGeom prst="rect">
            <a:avLst/>
          </a:prstGeom>
          <a:noFill/>
          <a:ln>
            <a:noFill/>
          </a:ln>
        </p:spPr>
        <p:txBody>
          <a:bodyPr spcFirstLastPara="1" wrap="square" lIns="91425" tIns="45700" rIns="91425" bIns="45700" anchor="t" anchorCtr="0">
            <a:spAutoFit/>
          </a:bodyPr>
          <a:lstStyle/>
          <a:p>
            <a:pPr marL="285750" marR="0" lvl="0" indent="-285750" algn="just" defTabSz="914400" rtl="0" eaLnBrk="1" fontAlgn="auto" latinLnBrk="0" hangingPunct="1">
              <a:lnSpc>
                <a:spcPct val="100000"/>
              </a:lnSpc>
              <a:spcBef>
                <a:spcPts val="0"/>
              </a:spcBef>
              <a:spcAft>
                <a:spcPts val="0"/>
              </a:spcAft>
              <a:buClr>
                <a:srgbClr val="94A2AC"/>
              </a:buClr>
              <a:buSzPts val="2400"/>
              <a:buFont typeface="Arial" panose="020B0604020202020204" pitchFamily="34" charset="0"/>
              <a:buChar char="•"/>
              <a:tabLst/>
              <a:defRPr/>
            </a:pPr>
            <a:r>
              <a:rPr lang="pt-BR" sz="1800" dirty="0" err="1">
                <a:solidFill>
                  <a:srgbClr val="E0375F"/>
                </a:solidFill>
                <a:latin typeface="Roboto"/>
                <a:ea typeface="Roboto"/>
                <a:cs typeface="Roboto"/>
                <a:sym typeface="Roboto"/>
              </a:rPr>
              <a:t>User</a:t>
            </a:r>
            <a:r>
              <a:rPr lang="pt-BR" sz="1800" dirty="0">
                <a:solidFill>
                  <a:srgbClr val="94A2AC"/>
                </a:solidFill>
                <a:latin typeface="Roboto"/>
                <a:ea typeface="Roboto"/>
                <a:cs typeface="Roboto"/>
                <a:sym typeface="Roboto"/>
              </a:rPr>
              <a:t>: é o próprio usuário</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As interações que partem dele para serem resolvidas (método de entrada).</a:t>
            </a:r>
          </a:p>
          <a:p>
            <a:pPr marL="285750" marR="0" lvl="0" indent="-285750" algn="just" defTabSz="914400" rtl="0" eaLnBrk="1" fontAlgn="auto" latinLnBrk="0" hangingPunct="1">
              <a:lnSpc>
                <a:spcPct val="100000"/>
              </a:lnSpc>
              <a:spcBef>
                <a:spcPts val="0"/>
              </a:spcBef>
              <a:spcAft>
                <a:spcPts val="0"/>
              </a:spcAft>
              <a:buClr>
                <a:srgbClr val="94A2AC"/>
              </a:buClr>
              <a:buSzPts val="2400"/>
              <a:buFont typeface="Arial" panose="020B0604020202020204" pitchFamily="34" charset="0"/>
              <a:buChar char="•"/>
              <a:tabLst/>
              <a:defRPr/>
            </a:pPr>
            <a:r>
              <a:rPr lang="pt-BR" sz="1800" dirty="0" err="1">
                <a:solidFill>
                  <a:srgbClr val="E0375F"/>
                </a:solidFill>
                <a:latin typeface="Roboto"/>
                <a:ea typeface="Roboto"/>
                <a:cs typeface="Roboto"/>
                <a:sym typeface="Roboto"/>
              </a:rPr>
              <a:t>Assistant</a:t>
            </a:r>
            <a:r>
              <a:rPr lang="pt-BR" sz="1800" dirty="0">
                <a:solidFill>
                  <a:srgbClr val="94A2AC"/>
                </a:solidFill>
                <a:latin typeface="Roboto"/>
                <a:ea typeface="Roboto"/>
                <a:cs typeface="Roboto"/>
                <a:sym typeface="Roboto"/>
              </a:rPr>
              <a:t>: é associada ao GPT da Open AI. Originada pela resposta por meio de um usuário, por exemplo.</a:t>
            </a:r>
          </a:p>
          <a:p>
            <a:pPr marL="285750" marR="0" lvl="0" indent="-285750" algn="just" defTabSz="914400" rtl="0" eaLnBrk="1" fontAlgn="auto" latinLnBrk="0" hangingPunct="1">
              <a:lnSpc>
                <a:spcPct val="100000"/>
              </a:lnSpc>
              <a:spcBef>
                <a:spcPts val="0"/>
              </a:spcBef>
              <a:spcAft>
                <a:spcPts val="0"/>
              </a:spcAft>
              <a:buClr>
                <a:srgbClr val="94A2AC"/>
              </a:buClr>
              <a:buSzPts val="2400"/>
              <a:buFont typeface="Arial" panose="020B0604020202020204" pitchFamily="34" charset="0"/>
              <a:buChar char="•"/>
              <a:tabLst/>
              <a:defRPr/>
            </a:pPr>
            <a:r>
              <a:rPr kumimoji="0" lang="pt-BR" sz="1800" b="0" i="0" u="none" strike="noStrike" kern="0" cap="none" spc="0" normalizeH="0" baseline="0" noProof="0" dirty="0">
                <a:ln>
                  <a:noFill/>
                </a:ln>
                <a:solidFill>
                  <a:srgbClr val="E0375F"/>
                </a:solidFill>
                <a:effectLst/>
                <a:uLnTx/>
                <a:uFillTx/>
                <a:latin typeface="Roboto"/>
                <a:ea typeface="Roboto"/>
                <a:cs typeface="Roboto"/>
                <a:sym typeface="Roboto"/>
              </a:rPr>
              <a:t>System</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são complementos que o desenvolvedor pode fornecer para tornar mais assertiva das respostas, como tipo de retorno, limitações na resposta, etc.</a:t>
            </a:r>
          </a:p>
        </p:txBody>
      </p:sp>
      <p:grpSp>
        <p:nvGrpSpPr>
          <p:cNvPr id="14" name="Agrupar 13">
            <a:extLst>
              <a:ext uri="{FF2B5EF4-FFF2-40B4-BE49-F238E27FC236}">
                <a16:creationId xmlns:a16="http://schemas.microsoft.com/office/drawing/2014/main" id="{1EAA9505-FA7C-1619-070E-393ACEDDD837}"/>
              </a:ext>
            </a:extLst>
          </p:cNvPr>
          <p:cNvGrpSpPr/>
          <p:nvPr/>
        </p:nvGrpSpPr>
        <p:grpSpPr>
          <a:xfrm>
            <a:off x="1375794" y="3435549"/>
            <a:ext cx="2088859" cy="1200289"/>
            <a:chOff x="1375794" y="2571682"/>
            <a:chExt cx="2088859" cy="1200289"/>
          </a:xfrm>
        </p:grpSpPr>
        <p:sp>
          <p:nvSpPr>
            <p:cNvPr id="5" name="Retângulo 4">
              <a:extLst>
                <a:ext uri="{FF2B5EF4-FFF2-40B4-BE49-F238E27FC236}">
                  <a16:creationId xmlns:a16="http://schemas.microsoft.com/office/drawing/2014/main" id="{FA941037-8DC2-B859-8280-5BF3B0A6A289}"/>
                </a:ext>
              </a:extLst>
            </p:cNvPr>
            <p:cNvSpPr/>
            <p:nvPr/>
          </p:nvSpPr>
          <p:spPr>
            <a:xfrm>
              <a:off x="1375794" y="2571682"/>
              <a:ext cx="2088859" cy="1200289"/>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3" name="Retângulo Arredondado 21">
              <a:extLst>
                <a:ext uri="{FF2B5EF4-FFF2-40B4-BE49-F238E27FC236}">
                  <a16:creationId xmlns:a16="http://schemas.microsoft.com/office/drawing/2014/main" id="{79653D16-09F7-4AAD-B530-F905B528EB1A}"/>
                </a:ext>
              </a:extLst>
            </p:cNvPr>
            <p:cNvSpPr/>
            <p:nvPr/>
          </p:nvSpPr>
          <p:spPr>
            <a:xfrm>
              <a:off x="1548965" y="2789105"/>
              <a:ext cx="1795183" cy="401972"/>
            </a:xfrm>
            <a:prstGeom prst="roundRect">
              <a:avLst>
                <a:gd name="adj" fmla="val 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USER</a:t>
              </a:r>
            </a:p>
          </p:txBody>
        </p:sp>
        <p:sp>
          <p:nvSpPr>
            <p:cNvPr id="4" name="Retângulo Arredondado 21">
              <a:extLst>
                <a:ext uri="{FF2B5EF4-FFF2-40B4-BE49-F238E27FC236}">
                  <a16:creationId xmlns:a16="http://schemas.microsoft.com/office/drawing/2014/main" id="{0C1F00F4-5473-D4D1-DA12-5EE44A5B7C17}"/>
                </a:ext>
              </a:extLst>
            </p:cNvPr>
            <p:cNvSpPr/>
            <p:nvPr/>
          </p:nvSpPr>
          <p:spPr>
            <a:xfrm>
              <a:off x="1548966" y="3185441"/>
              <a:ext cx="1795183" cy="401972"/>
            </a:xfrm>
            <a:prstGeom prst="roundRect">
              <a:avLst>
                <a:gd name="adj" fmla="val 0"/>
              </a:avLst>
            </a:prstGeom>
            <a:solidFill>
              <a:srgbClr val="E037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dirty="0">
                  <a:solidFill>
                    <a:srgbClr val="FFFFFF"/>
                  </a:solidFill>
                  <a:latin typeface="Roboto" panose="02000000000000000000" pitchFamily="2" charset="0"/>
                  <a:ea typeface="Roboto" panose="02000000000000000000" pitchFamily="2" charset="0"/>
                  <a:cs typeface="Roboto" panose="02000000000000000000" pitchFamily="2" charset="0"/>
                </a:rPr>
                <a:t>SYSTEM</a:t>
              </a:r>
              <a:endPar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grpSp>
      <p:grpSp>
        <p:nvGrpSpPr>
          <p:cNvPr id="15" name="Agrupar 14">
            <a:extLst>
              <a:ext uri="{FF2B5EF4-FFF2-40B4-BE49-F238E27FC236}">
                <a16:creationId xmlns:a16="http://schemas.microsoft.com/office/drawing/2014/main" id="{6B0ABEB3-313B-8403-E2A1-D2C557DB83B5}"/>
              </a:ext>
            </a:extLst>
          </p:cNvPr>
          <p:cNvGrpSpPr/>
          <p:nvPr/>
        </p:nvGrpSpPr>
        <p:grpSpPr>
          <a:xfrm>
            <a:off x="8359016" y="3310025"/>
            <a:ext cx="2284017" cy="1451337"/>
            <a:chOff x="8359016" y="2588682"/>
            <a:chExt cx="2284017" cy="1451337"/>
          </a:xfrm>
        </p:grpSpPr>
        <p:sp>
          <p:nvSpPr>
            <p:cNvPr id="7" name="Retângulo 6">
              <a:extLst>
                <a:ext uri="{FF2B5EF4-FFF2-40B4-BE49-F238E27FC236}">
                  <a16:creationId xmlns:a16="http://schemas.microsoft.com/office/drawing/2014/main" id="{D650A705-BD43-E07A-EC77-997A139D8580}"/>
                </a:ext>
              </a:extLst>
            </p:cNvPr>
            <p:cNvSpPr/>
            <p:nvPr/>
          </p:nvSpPr>
          <p:spPr>
            <a:xfrm>
              <a:off x="8359016" y="2588682"/>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a:t>
              </a:r>
            </a:p>
          </p:txBody>
        </p:sp>
        <p:sp>
          <p:nvSpPr>
            <p:cNvPr id="8" name="Retângulo Arredondado 21">
              <a:extLst>
                <a:ext uri="{FF2B5EF4-FFF2-40B4-BE49-F238E27FC236}">
                  <a16:creationId xmlns:a16="http://schemas.microsoft.com/office/drawing/2014/main" id="{B12233E6-10EB-66DE-1585-B7FA898A76FD}"/>
                </a:ext>
              </a:extLst>
            </p:cNvPr>
            <p:cNvSpPr/>
            <p:nvPr/>
          </p:nvSpPr>
          <p:spPr>
            <a:xfrm>
              <a:off x="8532026" y="2891411"/>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GPT</a:t>
              </a:r>
            </a:p>
          </p:txBody>
        </p:sp>
      </p:grpSp>
      <p:cxnSp>
        <p:nvCxnSpPr>
          <p:cNvPr id="9" name="Conector de Seta Reta 8">
            <a:extLst>
              <a:ext uri="{FF2B5EF4-FFF2-40B4-BE49-F238E27FC236}">
                <a16:creationId xmlns:a16="http://schemas.microsoft.com/office/drawing/2014/main" id="{7870389B-048E-5961-2D9F-83D137B0B715}"/>
              </a:ext>
            </a:extLst>
          </p:cNvPr>
          <p:cNvCxnSpPr>
            <a:cxnSpLocks/>
            <a:stCxn id="5" idx="3"/>
            <a:endCxn id="7" idx="1"/>
          </p:cNvCxnSpPr>
          <p:nvPr/>
        </p:nvCxnSpPr>
        <p:spPr>
          <a:xfrm>
            <a:off x="3464653" y="4035694"/>
            <a:ext cx="489436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FFEE55C4-52D3-CBDF-4324-0EA48C9125E8}"/>
              </a:ext>
            </a:extLst>
          </p:cNvPr>
          <p:cNvCxnSpPr>
            <a:cxnSpLocks/>
            <a:stCxn id="7" idx="2"/>
            <a:endCxn id="5" idx="2"/>
          </p:cNvCxnSpPr>
          <p:nvPr/>
        </p:nvCxnSpPr>
        <p:spPr>
          <a:xfrm rot="5400000" flipH="1">
            <a:off x="5897863" y="1158200"/>
            <a:ext cx="125524" cy="7080801"/>
          </a:xfrm>
          <a:prstGeom prst="curvedConnector3">
            <a:avLst>
              <a:gd name="adj1" fmla="val -516278"/>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 name="Agrupar 26">
            <a:extLst>
              <a:ext uri="{FF2B5EF4-FFF2-40B4-BE49-F238E27FC236}">
                <a16:creationId xmlns:a16="http://schemas.microsoft.com/office/drawing/2014/main" id="{8FEA1D73-9CB0-FECC-1279-0228E187AFE8}"/>
              </a:ext>
            </a:extLst>
          </p:cNvPr>
          <p:cNvGrpSpPr/>
          <p:nvPr/>
        </p:nvGrpSpPr>
        <p:grpSpPr>
          <a:xfrm>
            <a:off x="4796098" y="4959152"/>
            <a:ext cx="2088859" cy="703418"/>
            <a:chOff x="4796098" y="4229309"/>
            <a:chExt cx="2088859" cy="703418"/>
          </a:xfrm>
        </p:grpSpPr>
        <p:sp>
          <p:nvSpPr>
            <p:cNvPr id="24" name="Retângulo 23">
              <a:extLst>
                <a:ext uri="{FF2B5EF4-FFF2-40B4-BE49-F238E27FC236}">
                  <a16:creationId xmlns:a16="http://schemas.microsoft.com/office/drawing/2014/main" id="{BCD556A2-9453-D6D2-7847-386F9D0C4561}"/>
                </a:ext>
              </a:extLst>
            </p:cNvPr>
            <p:cNvSpPr/>
            <p:nvPr/>
          </p:nvSpPr>
          <p:spPr>
            <a:xfrm>
              <a:off x="4796098" y="4229309"/>
              <a:ext cx="2088859" cy="703418"/>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6" name="Retângulo Arredondado 21">
              <a:extLst>
                <a:ext uri="{FF2B5EF4-FFF2-40B4-BE49-F238E27FC236}">
                  <a16:creationId xmlns:a16="http://schemas.microsoft.com/office/drawing/2014/main" id="{D9A6ADAB-C370-1365-2B99-E609C592798C}"/>
                </a:ext>
              </a:extLst>
            </p:cNvPr>
            <p:cNvSpPr/>
            <p:nvPr/>
          </p:nvSpPr>
          <p:spPr>
            <a:xfrm>
              <a:off x="4942936" y="4380032"/>
              <a:ext cx="1795183" cy="401972"/>
            </a:xfrm>
            <a:prstGeom prst="roundRect">
              <a:avLst>
                <a:gd name="adj" fmla="val 0"/>
              </a:avLst>
            </a:prstGeom>
            <a:solidFill>
              <a:srgbClr val="E037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ASSISTANT</a:t>
              </a:r>
            </a:p>
          </p:txBody>
        </p:sp>
      </p:grpSp>
    </p:spTree>
    <p:extLst>
      <p:ext uri="{BB962C8B-B14F-4D97-AF65-F5344CB8AC3E}">
        <p14:creationId xmlns:p14="http://schemas.microsoft.com/office/powerpoint/2010/main" val="31870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t>
            </a:r>
            <a:r>
              <a:rPr lang="pt-BR" sz="2800" b="1" dirty="0">
                <a:solidFill>
                  <a:srgbClr val="E0375F"/>
                </a:solidFill>
                <a:latin typeface="Roboto"/>
                <a:ea typeface="Roboto"/>
                <a:cs typeface="Roboto"/>
                <a:sym typeface="Roboto"/>
              </a:rPr>
              <a:t>API DO OPENAI</a:t>
            </a:r>
            <a:endParaRPr dirty="0"/>
          </a:p>
        </p:txBody>
      </p:sp>
      <p:sp>
        <p:nvSpPr>
          <p:cNvPr id="2" name="Google Shape;307;p14">
            <a:extLst>
              <a:ext uri="{FF2B5EF4-FFF2-40B4-BE49-F238E27FC236}">
                <a16:creationId xmlns:a16="http://schemas.microsoft.com/office/drawing/2014/main" id="{BD21F8C8-0B50-1A5C-4EF7-FE2D4ABFE05E}"/>
              </a:ext>
            </a:extLst>
          </p:cNvPr>
          <p:cNvSpPr txBox="1"/>
          <p:nvPr/>
        </p:nvSpPr>
        <p:spPr>
          <a:xfrm>
            <a:off x="197492" y="1038418"/>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Este é o resultado final do prompt enviado.</a:t>
            </a:r>
          </a:p>
        </p:txBody>
      </p:sp>
      <p:sp>
        <p:nvSpPr>
          <p:cNvPr id="6" name="CaixaDeTexto 5">
            <a:extLst>
              <a:ext uri="{FF2B5EF4-FFF2-40B4-BE49-F238E27FC236}">
                <a16:creationId xmlns:a16="http://schemas.microsoft.com/office/drawing/2014/main" id="{33EC6516-786B-E457-D65B-EFBFF3FA9673}"/>
              </a:ext>
            </a:extLst>
          </p:cNvPr>
          <p:cNvSpPr txBox="1"/>
          <p:nvPr/>
        </p:nvSpPr>
        <p:spPr>
          <a:xfrm>
            <a:off x="280415" y="1470739"/>
            <a:ext cx="11584082" cy="42165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"id": "chatcmpl-7zXMp2J2ni8f1hmnbaim3eRIcYHLp",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object</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chat.completion</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created</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1694900627,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"model": "gpt-3.5-turbo-0613",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"response":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"role":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assistant</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content</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"Um detector de bordas de </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Canny</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é um algoritmo usado para identificar as bordas em uma imagem. Ele funciona em várias etapas:\n\n1. Suavização: A imagem é suavizada para reduzir o ruído usando um filtro gaussiano.\n\n2. Gradiente: O gradiente da imagem é calculado para determinar a direção e a magnitude das mudanças de intensidade.\n\n3. Supressão de não-máximos: A supressão de não-máximos é aplicada para afinar as bordas, mantendo apenas os pixels que têm a maior magnitude de gradiente em sua vizinhança.\n\n4. </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Limiarização</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Dois limiares são definidos - um limiar inferior e um limiar superior. Os pixels com magnitude de gradiente acima do limiar superior são considerados bordas fortes, os pixels abaixo do limiar inferior são descartados e os pixels entre os dois limiares são considerados bordas fracas.\n\n5. Conexão de bordas: Os pixels de borda fraca são conectados às bordas fortes para formar bordas contínuas.\n\</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nO</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resultado final é uma imagem binária, onde os pixels brancos representam as bordas detectadas."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finish_reason</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"stop",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usage</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prompt_tokens</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64,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completion_tokens</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271,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total_tokens</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335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p:txBody>
      </p:sp>
      <p:sp>
        <p:nvSpPr>
          <p:cNvPr id="10" name="Google Shape;307;p14">
            <a:extLst>
              <a:ext uri="{FF2B5EF4-FFF2-40B4-BE49-F238E27FC236}">
                <a16:creationId xmlns:a16="http://schemas.microsoft.com/office/drawing/2014/main" id="{D44F664F-7804-7DCF-2590-C4BD04299B02}"/>
              </a:ext>
            </a:extLst>
          </p:cNvPr>
          <p:cNvSpPr txBox="1"/>
          <p:nvPr/>
        </p:nvSpPr>
        <p:spPr>
          <a:xfrm>
            <a:off x="197492" y="5592556"/>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No notebook é possível formatar melhor utilizando o seguinte comando para formatar em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Markdown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t>
            </a:r>
          </a:p>
        </p:txBody>
      </p:sp>
      <p:sp>
        <p:nvSpPr>
          <p:cNvPr id="13" name="CaixaDeTexto 12">
            <a:extLst>
              <a:ext uri="{FF2B5EF4-FFF2-40B4-BE49-F238E27FC236}">
                <a16:creationId xmlns:a16="http://schemas.microsoft.com/office/drawing/2014/main" id="{CF55F7F2-5B98-A73E-D66B-7B502F93D2EE}"/>
              </a:ext>
            </a:extLst>
          </p:cNvPr>
          <p:cNvSpPr txBox="1"/>
          <p:nvPr/>
        </p:nvSpPr>
        <p:spPr>
          <a:xfrm>
            <a:off x="280415" y="6022123"/>
            <a:ext cx="11685793" cy="468205"/>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display_markdown</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response.choices</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[0].</a:t>
            </a: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message.content</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Tree>
    <p:extLst>
      <p:ext uri="{BB962C8B-B14F-4D97-AF65-F5344CB8AC3E}">
        <p14:creationId xmlns:p14="http://schemas.microsoft.com/office/powerpoint/2010/main" val="2615843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cxnSp>
        <p:nvCxnSpPr>
          <p:cNvPr id="189" name="Google Shape;189;p3"/>
          <p:cNvCxnSpPr/>
          <p:nvPr/>
        </p:nvCxnSpPr>
        <p:spPr>
          <a:xfrm>
            <a:off x="5912170" y="4436957"/>
            <a:ext cx="367660" cy="0"/>
          </a:xfrm>
          <a:prstGeom prst="straightConnector1">
            <a:avLst/>
          </a:prstGeom>
          <a:noFill/>
          <a:ln w="50800" cap="flat" cmpd="sng">
            <a:solidFill>
              <a:srgbClr val="ED145B"/>
            </a:solidFill>
            <a:prstDash val="solid"/>
            <a:round/>
            <a:headEnd type="none" w="sm" len="sm"/>
            <a:tailEnd type="none" w="sm" len="sm"/>
          </a:ln>
        </p:spPr>
      </p:cxnSp>
      <p:pic>
        <p:nvPicPr>
          <p:cNvPr id="191" name="Google Shape;191;p3"/>
          <p:cNvPicPr preferRelativeResize="0"/>
          <p:nvPr/>
        </p:nvPicPr>
        <p:blipFill rotWithShape="1">
          <a:blip r:embed="rId3">
            <a:alphaModFix/>
          </a:blip>
          <a:srcRect/>
          <a:stretch/>
        </p:blipFill>
        <p:spPr>
          <a:xfrm>
            <a:off x="6009920" y="5848222"/>
            <a:ext cx="172194" cy="660688"/>
          </a:xfrm>
          <a:prstGeom prst="rect">
            <a:avLst/>
          </a:prstGeom>
          <a:noFill/>
          <a:ln>
            <a:noFill/>
          </a:ln>
        </p:spPr>
      </p:pic>
      <p:pic>
        <p:nvPicPr>
          <p:cNvPr id="2050" name="Picture 2" descr="LangChain Is All You Need. LangChain is an integration framework… | by  Mohammad Zeynali | Medium">
            <a:extLst>
              <a:ext uri="{FF2B5EF4-FFF2-40B4-BE49-F238E27FC236}">
                <a16:creationId xmlns:a16="http://schemas.microsoft.com/office/drawing/2014/main" id="{8AF0C91F-67CD-C349-41C1-C8DC24A4D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217" y="1828800"/>
            <a:ext cx="5933406" cy="310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46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LANGCHAIN: </a:t>
            </a:r>
            <a:r>
              <a:rPr lang="pt-BR" sz="2800" dirty="0">
                <a:solidFill>
                  <a:srgbClr val="94A2AC"/>
                </a:solidFill>
                <a:latin typeface="Roboto"/>
                <a:ea typeface="Roboto"/>
                <a:cs typeface="Roboto"/>
                <a:sym typeface="Roboto"/>
              </a:rPr>
              <a:t>LLM FRAMEWORK</a:t>
            </a:r>
            <a:endParaRPr dirty="0">
              <a:solidFill>
                <a:srgbClr val="94A2AC"/>
              </a:solidFill>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132339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O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Langchain</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é um framework relativamente novo que propõe a abstrair o uso de diferentes modelos de base de LLM ao integrar com cada uma das APIs e permitir que sejam construídos aplicações não dependentes de APIs próprias das plataformas e acrescentar novas camadas neste tipo de uso, tais como memória, encadeamento e agentes.</a:t>
            </a:r>
          </a:p>
        </p:txBody>
      </p:sp>
      <p:sp>
        <p:nvSpPr>
          <p:cNvPr id="2" name="Retângulo 1">
            <a:extLst>
              <a:ext uri="{FF2B5EF4-FFF2-40B4-BE49-F238E27FC236}">
                <a16:creationId xmlns:a16="http://schemas.microsoft.com/office/drawing/2014/main" id="{D3DB47CE-E05A-49A1-BFFF-DA9CDB8D4283}"/>
              </a:ext>
            </a:extLst>
          </p:cNvPr>
          <p:cNvSpPr/>
          <p:nvPr/>
        </p:nvSpPr>
        <p:spPr>
          <a:xfrm>
            <a:off x="1335639" y="4790088"/>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Anthropic</a:t>
            </a:r>
            <a:endPar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3" name="Retângulo Arredondado 21">
            <a:extLst>
              <a:ext uri="{FF2B5EF4-FFF2-40B4-BE49-F238E27FC236}">
                <a16:creationId xmlns:a16="http://schemas.microsoft.com/office/drawing/2014/main" id="{8251951E-1C1D-854A-997C-6A3827260352}"/>
              </a:ext>
            </a:extLst>
          </p:cNvPr>
          <p:cNvSpPr/>
          <p:nvPr/>
        </p:nvSpPr>
        <p:spPr>
          <a:xfrm>
            <a:off x="1508649" y="5092817"/>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Claude</a:t>
            </a:r>
          </a:p>
        </p:txBody>
      </p:sp>
      <p:sp>
        <p:nvSpPr>
          <p:cNvPr id="5" name="Retângulo 4">
            <a:extLst>
              <a:ext uri="{FF2B5EF4-FFF2-40B4-BE49-F238E27FC236}">
                <a16:creationId xmlns:a16="http://schemas.microsoft.com/office/drawing/2014/main" id="{1598244B-B07D-D643-D110-59F6EFF8B45E}"/>
              </a:ext>
            </a:extLst>
          </p:cNvPr>
          <p:cNvSpPr/>
          <p:nvPr/>
        </p:nvSpPr>
        <p:spPr>
          <a:xfrm>
            <a:off x="3792666" y="4790088"/>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a:t>
            </a:r>
          </a:p>
        </p:txBody>
      </p:sp>
      <p:sp>
        <p:nvSpPr>
          <p:cNvPr id="7" name="Retângulo Arredondado 21">
            <a:extLst>
              <a:ext uri="{FF2B5EF4-FFF2-40B4-BE49-F238E27FC236}">
                <a16:creationId xmlns:a16="http://schemas.microsoft.com/office/drawing/2014/main" id="{4B40952D-ABB9-9AD3-314D-B7C154CFB7C9}"/>
              </a:ext>
            </a:extLst>
          </p:cNvPr>
          <p:cNvSpPr/>
          <p:nvPr/>
        </p:nvSpPr>
        <p:spPr>
          <a:xfrm>
            <a:off x="3965676" y="5092817"/>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GPT</a:t>
            </a:r>
          </a:p>
        </p:txBody>
      </p:sp>
      <p:sp>
        <p:nvSpPr>
          <p:cNvPr id="8" name="Retângulo 7">
            <a:extLst>
              <a:ext uri="{FF2B5EF4-FFF2-40B4-BE49-F238E27FC236}">
                <a16:creationId xmlns:a16="http://schemas.microsoft.com/office/drawing/2014/main" id="{E17AA80B-E810-55C8-18EA-888343618A18}"/>
              </a:ext>
            </a:extLst>
          </p:cNvPr>
          <p:cNvSpPr/>
          <p:nvPr/>
        </p:nvSpPr>
        <p:spPr>
          <a:xfrm>
            <a:off x="6249693" y="4790088"/>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Google</a:t>
            </a:r>
          </a:p>
        </p:txBody>
      </p:sp>
      <p:sp>
        <p:nvSpPr>
          <p:cNvPr id="9" name="Retângulo Arredondado 21">
            <a:extLst>
              <a:ext uri="{FF2B5EF4-FFF2-40B4-BE49-F238E27FC236}">
                <a16:creationId xmlns:a16="http://schemas.microsoft.com/office/drawing/2014/main" id="{F52D0C31-54C1-E106-702B-3CA2F2689DBF}"/>
              </a:ext>
            </a:extLst>
          </p:cNvPr>
          <p:cNvSpPr/>
          <p:nvPr/>
        </p:nvSpPr>
        <p:spPr>
          <a:xfrm>
            <a:off x="6422703" y="5092817"/>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Bard</a:t>
            </a:r>
            <a:endPar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0" name="Retângulo 9">
            <a:extLst>
              <a:ext uri="{FF2B5EF4-FFF2-40B4-BE49-F238E27FC236}">
                <a16:creationId xmlns:a16="http://schemas.microsoft.com/office/drawing/2014/main" id="{789058B4-AC7A-B0B5-4320-F4AF48BF080A}"/>
              </a:ext>
            </a:extLst>
          </p:cNvPr>
          <p:cNvSpPr/>
          <p:nvPr/>
        </p:nvSpPr>
        <p:spPr>
          <a:xfrm>
            <a:off x="8706720" y="4790088"/>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AWS</a:t>
            </a:r>
          </a:p>
        </p:txBody>
      </p:sp>
      <p:sp>
        <p:nvSpPr>
          <p:cNvPr id="11" name="Retângulo Arredondado 21">
            <a:extLst>
              <a:ext uri="{FF2B5EF4-FFF2-40B4-BE49-F238E27FC236}">
                <a16:creationId xmlns:a16="http://schemas.microsoft.com/office/drawing/2014/main" id="{1CBE2FB8-18C8-FE7A-6810-B6B05B317E96}"/>
              </a:ext>
            </a:extLst>
          </p:cNvPr>
          <p:cNvSpPr/>
          <p:nvPr/>
        </p:nvSpPr>
        <p:spPr>
          <a:xfrm>
            <a:off x="8879730" y="5092817"/>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Titan</a:t>
            </a:r>
          </a:p>
        </p:txBody>
      </p:sp>
      <p:sp>
        <p:nvSpPr>
          <p:cNvPr id="12" name="Retângulo Arredondado 21">
            <a:extLst>
              <a:ext uri="{FF2B5EF4-FFF2-40B4-BE49-F238E27FC236}">
                <a16:creationId xmlns:a16="http://schemas.microsoft.com/office/drawing/2014/main" id="{FBCF1D53-A896-E4CB-1C76-A2F71BB88379}"/>
              </a:ext>
            </a:extLst>
          </p:cNvPr>
          <p:cNvSpPr/>
          <p:nvPr/>
        </p:nvSpPr>
        <p:spPr>
          <a:xfrm>
            <a:off x="1335639" y="2696128"/>
            <a:ext cx="9655098" cy="1571444"/>
          </a:xfrm>
          <a:prstGeom prst="roundRect">
            <a:avLst>
              <a:gd name="adj" fmla="val 2567"/>
            </a:avLst>
          </a:prstGeom>
          <a:noFill/>
          <a:ln w="38100">
            <a:solidFill>
              <a:srgbClr val="3D9C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LANGCHAIN</a:t>
            </a:r>
          </a:p>
        </p:txBody>
      </p:sp>
      <p:sp>
        <p:nvSpPr>
          <p:cNvPr id="13" name="Retângulo 12">
            <a:extLst>
              <a:ext uri="{FF2B5EF4-FFF2-40B4-BE49-F238E27FC236}">
                <a16:creationId xmlns:a16="http://schemas.microsoft.com/office/drawing/2014/main" id="{C6D0C6E2-B447-D762-748C-18FD86EF3C24}"/>
              </a:ext>
            </a:extLst>
          </p:cNvPr>
          <p:cNvSpPr/>
          <p:nvPr/>
        </p:nvSpPr>
        <p:spPr>
          <a:xfrm>
            <a:off x="1335639" y="4367357"/>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
        <p:nvSpPr>
          <p:cNvPr id="14" name="Retângulo 13">
            <a:extLst>
              <a:ext uri="{FF2B5EF4-FFF2-40B4-BE49-F238E27FC236}">
                <a16:creationId xmlns:a16="http://schemas.microsoft.com/office/drawing/2014/main" id="{FCF1D9EA-F737-E258-CA68-68B76542737B}"/>
              </a:ext>
            </a:extLst>
          </p:cNvPr>
          <p:cNvSpPr/>
          <p:nvPr/>
        </p:nvSpPr>
        <p:spPr>
          <a:xfrm>
            <a:off x="3792668" y="4367356"/>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
        <p:nvSpPr>
          <p:cNvPr id="15" name="Retângulo 14">
            <a:extLst>
              <a:ext uri="{FF2B5EF4-FFF2-40B4-BE49-F238E27FC236}">
                <a16:creationId xmlns:a16="http://schemas.microsoft.com/office/drawing/2014/main" id="{809E472C-F3E0-33F9-E541-F3C35E5A9198}"/>
              </a:ext>
            </a:extLst>
          </p:cNvPr>
          <p:cNvSpPr/>
          <p:nvPr/>
        </p:nvSpPr>
        <p:spPr>
          <a:xfrm>
            <a:off x="6249695" y="4367355"/>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
        <p:nvSpPr>
          <p:cNvPr id="16" name="Retângulo 15">
            <a:extLst>
              <a:ext uri="{FF2B5EF4-FFF2-40B4-BE49-F238E27FC236}">
                <a16:creationId xmlns:a16="http://schemas.microsoft.com/office/drawing/2014/main" id="{BC37C88C-F0D4-7B7B-3834-A4065D6FC3A2}"/>
              </a:ext>
            </a:extLst>
          </p:cNvPr>
          <p:cNvSpPr/>
          <p:nvPr/>
        </p:nvSpPr>
        <p:spPr>
          <a:xfrm>
            <a:off x="8706722" y="4358821"/>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
        <p:nvSpPr>
          <p:cNvPr id="17" name="Retângulo Arredondado 21">
            <a:extLst>
              <a:ext uri="{FF2B5EF4-FFF2-40B4-BE49-F238E27FC236}">
                <a16:creationId xmlns:a16="http://schemas.microsoft.com/office/drawing/2014/main" id="{3B5F0859-7FC2-C868-A259-48B33CFCC224}"/>
              </a:ext>
            </a:extLst>
          </p:cNvPr>
          <p:cNvSpPr/>
          <p:nvPr/>
        </p:nvSpPr>
        <p:spPr>
          <a:xfrm>
            <a:off x="1422144" y="2797210"/>
            <a:ext cx="1558739" cy="609600"/>
          </a:xfrm>
          <a:prstGeom prst="round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Memória</a:t>
            </a:r>
          </a:p>
        </p:txBody>
      </p:sp>
      <p:sp>
        <p:nvSpPr>
          <p:cNvPr id="18" name="Retângulo Arredondado 21">
            <a:extLst>
              <a:ext uri="{FF2B5EF4-FFF2-40B4-BE49-F238E27FC236}">
                <a16:creationId xmlns:a16="http://schemas.microsoft.com/office/drawing/2014/main" id="{C1B8D4BA-BA5F-2D12-F572-C33D515CE254}"/>
              </a:ext>
            </a:extLst>
          </p:cNvPr>
          <p:cNvSpPr/>
          <p:nvPr/>
        </p:nvSpPr>
        <p:spPr>
          <a:xfrm>
            <a:off x="5364886" y="2797210"/>
            <a:ext cx="1558739" cy="609600"/>
          </a:xfrm>
          <a:prstGeom prst="round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Documentos</a:t>
            </a:r>
          </a:p>
        </p:txBody>
      </p:sp>
      <p:sp>
        <p:nvSpPr>
          <p:cNvPr id="19" name="Retângulo Arredondado 21">
            <a:extLst>
              <a:ext uri="{FF2B5EF4-FFF2-40B4-BE49-F238E27FC236}">
                <a16:creationId xmlns:a16="http://schemas.microsoft.com/office/drawing/2014/main" id="{5A0A77F2-FED7-7CA5-31D1-D068BA394582}"/>
              </a:ext>
            </a:extLst>
          </p:cNvPr>
          <p:cNvSpPr/>
          <p:nvPr/>
        </p:nvSpPr>
        <p:spPr>
          <a:xfrm>
            <a:off x="7336257" y="2805650"/>
            <a:ext cx="1558739" cy="609600"/>
          </a:xfrm>
          <a:prstGeom prst="round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Agentes</a:t>
            </a:r>
          </a:p>
        </p:txBody>
      </p:sp>
      <p:sp>
        <p:nvSpPr>
          <p:cNvPr id="20" name="Retângulo Arredondado 21">
            <a:extLst>
              <a:ext uri="{FF2B5EF4-FFF2-40B4-BE49-F238E27FC236}">
                <a16:creationId xmlns:a16="http://schemas.microsoft.com/office/drawing/2014/main" id="{7F3561FA-E0EB-A0EF-E694-79B27C46BFC0}"/>
              </a:ext>
            </a:extLst>
          </p:cNvPr>
          <p:cNvSpPr/>
          <p:nvPr/>
        </p:nvSpPr>
        <p:spPr>
          <a:xfrm>
            <a:off x="9307627" y="2797210"/>
            <a:ext cx="1604661" cy="609600"/>
          </a:xfrm>
          <a:prstGeom prst="round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Encadeamentos</a:t>
            </a:r>
          </a:p>
        </p:txBody>
      </p:sp>
      <p:sp>
        <p:nvSpPr>
          <p:cNvPr id="21" name="Retângulo Arredondado 21">
            <a:extLst>
              <a:ext uri="{FF2B5EF4-FFF2-40B4-BE49-F238E27FC236}">
                <a16:creationId xmlns:a16="http://schemas.microsoft.com/office/drawing/2014/main" id="{D04C1E5F-F59A-BAD6-DD34-68668B993A27}"/>
              </a:ext>
            </a:extLst>
          </p:cNvPr>
          <p:cNvSpPr/>
          <p:nvPr/>
        </p:nvSpPr>
        <p:spPr>
          <a:xfrm>
            <a:off x="1422144" y="3571469"/>
            <a:ext cx="9490144" cy="609600"/>
          </a:xfrm>
          <a:prstGeom prst="roundRect">
            <a:avLst>
              <a:gd name="adj" fmla="val 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LANGCHAIN</a:t>
            </a:r>
          </a:p>
        </p:txBody>
      </p:sp>
      <p:sp>
        <p:nvSpPr>
          <p:cNvPr id="22" name="Retângulo Arredondado 21">
            <a:extLst>
              <a:ext uri="{FF2B5EF4-FFF2-40B4-BE49-F238E27FC236}">
                <a16:creationId xmlns:a16="http://schemas.microsoft.com/office/drawing/2014/main" id="{18737730-5416-420E-036C-7F5E0BA2F6B5}"/>
              </a:ext>
            </a:extLst>
          </p:cNvPr>
          <p:cNvSpPr/>
          <p:nvPr/>
        </p:nvSpPr>
        <p:spPr>
          <a:xfrm>
            <a:off x="3393515" y="2797210"/>
            <a:ext cx="1558739" cy="609600"/>
          </a:xfrm>
          <a:prstGeom prst="round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Templates</a:t>
            </a:r>
            <a:endPar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3" name="CaixaDeTexto 22">
            <a:extLst>
              <a:ext uri="{FF2B5EF4-FFF2-40B4-BE49-F238E27FC236}">
                <a16:creationId xmlns:a16="http://schemas.microsoft.com/office/drawing/2014/main" id="{0E047F34-C694-9012-4C52-5241F472F564}"/>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https://python.langchain.com/docs/get_started/introduction</a:t>
            </a:r>
          </a:p>
        </p:txBody>
      </p:sp>
    </p:spTree>
    <p:extLst>
      <p:ext uri="{BB962C8B-B14F-4D97-AF65-F5344CB8AC3E}">
        <p14:creationId xmlns:p14="http://schemas.microsoft.com/office/powerpoint/2010/main" val="2278156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t>
            </a:r>
            <a:r>
              <a:rPr lang="pt-BR" sz="2800" b="1" dirty="0">
                <a:solidFill>
                  <a:srgbClr val="E0375F"/>
                </a:solidFill>
                <a:latin typeface="Roboto"/>
                <a:ea typeface="Roboto"/>
                <a:cs typeface="Roboto"/>
                <a:sym typeface="Roboto"/>
              </a:rPr>
              <a:t>LANGCHAIN</a:t>
            </a:r>
            <a:endParaRPr dirty="0"/>
          </a:p>
        </p:txBody>
      </p:sp>
      <p:sp>
        <p:nvSpPr>
          <p:cNvPr id="2" name="Google Shape;307;p14">
            <a:extLst>
              <a:ext uri="{FF2B5EF4-FFF2-40B4-BE49-F238E27FC236}">
                <a16:creationId xmlns:a16="http://schemas.microsoft.com/office/drawing/2014/main" id="{BD21F8C8-0B50-1A5C-4EF7-FE2D4ABFE05E}"/>
              </a:ext>
            </a:extLst>
          </p:cNvPr>
          <p:cNvSpPr txBox="1"/>
          <p:nvPr/>
        </p:nvSpPr>
        <p:spPr>
          <a:xfrm>
            <a:off x="280415" y="1038418"/>
            <a:ext cx="11606785" cy="92328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Langchain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utiliza a mesma API da OpenAI, por isso, também necessita da chave que utilizamos anteriormente. A forma de obter a chave é por meio da variável de ambiente já definida ("OPENAI_API_KEY“).</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Instalação das bibliotecas que iremos utilizar.</a:t>
            </a:r>
          </a:p>
        </p:txBody>
      </p:sp>
      <p:sp>
        <p:nvSpPr>
          <p:cNvPr id="4" name="CaixaDeTexto 3">
            <a:extLst>
              <a:ext uri="{FF2B5EF4-FFF2-40B4-BE49-F238E27FC236}">
                <a16:creationId xmlns:a16="http://schemas.microsoft.com/office/drawing/2014/main" id="{4434B7A2-6050-7C9C-BA2F-985250138E5E}"/>
              </a:ext>
            </a:extLst>
          </p:cNvPr>
          <p:cNvSpPr txBox="1"/>
          <p:nvPr/>
        </p:nvSpPr>
        <p:spPr>
          <a:xfrm>
            <a:off x="280415" y="2157222"/>
            <a:ext cx="11685794" cy="404443"/>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pip</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install</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langchain</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tiktoken</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docarray</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wikipedia</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xmltodict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langchain-openai</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7" name="Google Shape;307;p14">
            <a:extLst>
              <a:ext uri="{FF2B5EF4-FFF2-40B4-BE49-F238E27FC236}">
                <a16:creationId xmlns:a16="http://schemas.microsoft.com/office/drawing/2014/main" id="{9147A720-30EE-1F5B-EEF7-6A96DBB09D73}"/>
              </a:ext>
            </a:extLst>
          </p:cNvPr>
          <p:cNvSpPr txBox="1"/>
          <p:nvPr/>
        </p:nvSpPr>
        <p:spPr>
          <a:xfrm>
            <a:off x="280415" y="2759515"/>
            <a:ext cx="11494158"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Para todas as operações do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Langchain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iremos utilizar o mesmo modelo também definido anteriormente.</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Em seguida vamos determinar o objeto que representa o modelo de base da OpenAI.</a:t>
            </a:r>
          </a:p>
        </p:txBody>
      </p:sp>
      <p:sp>
        <p:nvSpPr>
          <p:cNvPr id="8" name="CaixaDeTexto 7">
            <a:extLst>
              <a:ext uri="{FF2B5EF4-FFF2-40B4-BE49-F238E27FC236}">
                <a16:creationId xmlns:a16="http://schemas.microsoft.com/office/drawing/2014/main" id="{7A921C02-6014-C59C-B8BD-6A31F2167A69}"/>
              </a:ext>
            </a:extLst>
          </p:cNvPr>
          <p:cNvSpPr txBox="1"/>
          <p:nvPr/>
        </p:nvSpPr>
        <p:spPr>
          <a:xfrm>
            <a:off x="280416" y="3502960"/>
            <a:ext cx="11685793" cy="793376"/>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openai_chat = ChatOpenAI(temperature=0.0, model=model)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openai_chat</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9" name="CaixaDeTexto 8">
            <a:extLst>
              <a:ext uri="{FF2B5EF4-FFF2-40B4-BE49-F238E27FC236}">
                <a16:creationId xmlns:a16="http://schemas.microsoft.com/office/drawing/2014/main" id="{CAB503B1-A351-37F8-B9A1-A163C620F3A0}"/>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https://medium.com/@andrew_johnson_4/the-role-of-temperature-in-large-language-model-response-generation-c592c961ca9d</a:t>
            </a:r>
          </a:p>
        </p:txBody>
      </p:sp>
      <p:sp>
        <p:nvSpPr>
          <p:cNvPr id="3" name="Google Shape;307;p14">
            <a:extLst>
              <a:ext uri="{FF2B5EF4-FFF2-40B4-BE49-F238E27FC236}">
                <a16:creationId xmlns:a16="http://schemas.microsoft.com/office/drawing/2014/main" id="{E1497392-3C84-6B28-CC9E-0BC71DDD12E2}"/>
              </a:ext>
            </a:extLst>
          </p:cNvPr>
          <p:cNvSpPr txBox="1"/>
          <p:nvPr/>
        </p:nvSpPr>
        <p:spPr>
          <a:xfrm>
            <a:off x="231110" y="4420200"/>
            <a:ext cx="11494158" cy="1477287"/>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Para executarmos uma simples chamada de prompt basta chamarmos o objeto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openai_chat</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(mensagem)” onde mensagem é o prompt desejado.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No entanto, vamos utilizar uma forma diferente para tornar o uso dos prompts mais organizado, com o uso de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templates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t>
            </a:r>
          </a:p>
        </p:txBody>
      </p:sp>
    </p:spTree>
    <p:extLst>
      <p:ext uri="{BB962C8B-B14F-4D97-AF65-F5344CB8AC3E}">
        <p14:creationId xmlns:p14="http://schemas.microsoft.com/office/powerpoint/2010/main" val="2662995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PROMPT </a:t>
            </a:r>
            <a:r>
              <a:rPr lang="pt-BR" sz="2800" b="1" dirty="0">
                <a:solidFill>
                  <a:srgbClr val="E0375F"/>
                </a:solidFill>
                <a:latin typeface="Roboto"/>
                <a:ea typeface="Roboto"/>
                <a:cs typeface="Roboto"/>
                <a:sym typeface="Roboto"/>
              </a:rPr>
              <a:t>TEMPLATE</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70784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Template</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que padroniza o prompt comumente utilizado. A parte dinâmica do prompt é substituído por variáveis, permitindo assim sua reutilização sem ter que escrever o prompt novamente.</a:t>
            </a:r>
          </a:p>
        </p:txBody>
      </p:sp>
      <p:sp>
        <p:nvSpPr>
          <p:cNvPr id="6" name="CaixaDeTexto 5">
            <a:extLst>
              <a:ext uri="{FF2B5EF4-FFF2-40B4-BE49-F238E27FC236}">
                <a16:creationId xmlns:a16="http://schemas.microsoft.com/office/drawing/2014/main" id="{D2E72074-84E5-E5C5-803D-E260EA3F049B}"/>
              </a:ext>
            </a:extLst>
          </p:cNvPr>
          <p:cNvSpPr txBox="1"/>
          <p:nvPr/>
        </p:nvSpPr>
        <p:spPr>
          <a:xfrm>
            <a:off x="280414" y="1947980"/>
            <a:ext cx="9428364" cy="707846"/>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style</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Tom calmo, sintético e respeitoso, sem incluir nenhuma ofensa ou algo parecido.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p:txBody>
      </p:sp>
      <p:sp>
        <p:nvSpPr>
          <p:cNvPr id="2" name="CaixaDeTexto 1">
            <a:extLst>
              <a:ext uri="{FF2B5EF4-FFF2-40B4-BE49-F238E27FC236}">
                <a16:creationId xmlns:a16="http://schemas.microsoft.com/office/drawing/2014/main" id="{A2D00659-BD5B-D951-6995-FA7CBAA3D618}"/>
              </a:ext>
            </a:extLst>
          </p:cNvPr>
          <p:cNvSpPr txBox="1"/>
          <p:nvPr/>
        </p:nvSpPr>
        <p:spPr>
          <a:xfrm>
            <a:off x="292607" y="2903231"/>
            <a:ext cx="9416169" cy="1127330"/>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template_string</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Analise a revisão de cliente para que sejam resumidas em no máximo 300 caracteres.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Utilize o seguinte estilo {</a:t>
            </a:r>
            <a:r>
              <a:rPr kumimoji="0" lang="pt-BR" sz="14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style</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 revisão é a seguinte: {</a:t>
            </a:r>
            <a:r>
              <a:rPr kumimoji="0" lang="pt-BR" sz="14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customer_review</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p:txBody>
      </p:sp>
      <p:sp>
        <p:nvSpPr>
          <p:cNvPr id="3" name="CaixaDeTexto 2">
            <a:extLst>
              <a:ext uri="{FF2B5EF4-FFF2-40B4-BE49-F238E27FC236}">
                <a16:creationId xmlns:a16="http://schemas.microsoft.com/office/drawing/2014/main" id="{AA7F437E-9A46-6759-92EA-B2B97060C24A}"/>
              </a:ext>
            </a:extLst>
          </p:cNvPr>
          <p:cNvSpPr txBox="1"/>
          <p:nvPr/>
        </p:nvSpPr>
        <p:spPr>
          <a:xfrm>
            <a:off x="280411" y="4277966"/>
            <a:ext cx="9428365" cy="806872"/>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from</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langchain.prompts</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import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ChatPromptTemplate</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prompt_template</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ChatPromptTemplate.from_template</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template_string</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p:txBody>
      </p:sp>
      <p:sp>
        <p:nvSpPr>
          <p:cNvPr id="5" name="CaixaDeTexto 4">
            <a:extLst>
              <a:ext uri="{FF2B5EF4-FFF2-40B4-BE49-F238E27FC236}">
                <a16:creationId xmlns:a16="http://schemas.microsoft.com/office/drawing/2014/main" id="{144863EA-733B-5EAA-A675-8B56D06C0F77}"/>
              </a:ext>
            </a:extLst>
          </p:cNvPr>
          <p:cNvSpPr txBox="1"/>
          <p:nvPr/>
        </p:nvSpPr>
        <p:spPr>
          <a:xfrm>
            <a:off x="280413" y="5194999"/>
            <a:ext cx="9428364" cy="119536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customer_review</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Comprei um brinquedo que não presta! Utilizei todas as instruções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mas não funcionada nada! Que droga!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Se soubesse que fosse assim não teria comprado nessa loja ruim!!!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p:txBody>
      </p:sp>
      <p:sp>
        <p:nvSpPr>
          <p:cNvPr id="7" name="Google Shape;307;p14">
            <a:extLst>
              <a:ext uri="{FF2B5EF4-FFF2-40B4-BE49-F238E27FC236}">
                <a16:creationId xmlns:a16="http://schemas.microsoft.com/office/drawing/2014/main" id="{F184C336-F99A-E842-2131-A5B53A2A7352}"/>
              </a:ext>
            </a:extLst>
          </p:cNvPr>
          <p:cNvSpPr txBox="1"/>
          <p:nvPr/>
        </p:nvSpPr>
        <p:spPr>
          <a:xfrm>
            <a:off x="9109131" y="3282250"/>
            <a:ext cx="2790261" cy="369291"/>
          </a:xfrm>
          <a:prstGeom prst="rect">
            <a:avLst/>
          </a:prstGeom>
          <a:solidFill>
            <a:srgbClr val="E0375F"/>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err="1">
                <a:ln>
                  <a:noFill/>
                </a:ln>
                <a:solidFill>
                  <a:srgbClr val="FFFFFF"/>
                </a:solidFill>
                <a:effectLst/>
                <a:uLnTx/>
                <a:uFillTx/>
                <a:latin typeface="Roboto"/>
                <a:ea typeface="Roboto"/>
                <a:cs typeface="Roboto"/>
                <a:sym typeface="Roboto"/>
              </a:rPr>
              <a:t>Template</a:t>
            </a:r>
            <a:endParaRPr kumimoji="0" lang="pt-BR" sz="1800" b="0" i="0" u="none" strike="noStrike" kern="0" cap="none" spc="0" normalizeH="0" baseline="0" noProof="0" dirty="0">
              <a:ln>
                <a:noFill/>
              </a:ln>
              <a:solidFill>
                <a:srgbClr val="FFFFFF"/>
              </a:solidFill>
              <a:effectLst/>
              <a:uLnTx/>
              <a:uFillTx/>
              <a:latin typeface="Roboto"/>
              <a:ea typeface="Roboto"/>
              <a:cs typeface="Roboto"/>
              <a:sym typeface="Roboto"/>
            </a:endParaRPr>
          </a:p>
        </p:txBody>
      </p:sp>
      <p:cxnSp>
        <p:nvCxnSpPr>
          <p:cNvPr id="9" name="Conector de Seta Reta 8">
            <a:extLst>
              <a:ext uri="{FF2B5EF4-FFF2-40B4-BE49-F238E27FC236}">
                <a16:creationId xmlns:a16="http://schemas.microsoft.com/office/drawing/2014/main" id="{C2349B19-25EE-D766-6E39-8FFF951E1F9E}"/>
              </a:ext>
            </a:extLst>
          </p:cNvPr>
          <p:cNvCxnSpPr>
            <a:cxnSpLocks/>
            <a:stCxn id="5" idx="3"/>
            <a:endCxn id="7" idx="2"/>
          </p:cNvCxnSpPr>
          <p:nvPr/>
        </p:nvCxnSpPr>
        <p:spPr>
          <a:xfrm flipV="1">
            <a:off x="9708777" y="3651541"/>
            <a:ext cx="795485" cy="2141142"/>
          </a:xfrm>
          <a:prstGeom prst="curvedConnector2">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8">
            <a:extLst>
              <a:ext uri="{FF2B5EF4-FFF2-40B4-BE49-F238E27FC236}">
                <a16:creationId xmlns:a16="http://schemas.microsoft.com/office/drawing/2014/main" id="{46019C48-A605-EE1F-6989-CCC8CFC05E5D}"/>
              </a:ext>
            </a:extLst>
          </p:cNvPr>
          <p:cNvCxnSpPr>
            <a:cxnSpLocks/>
            <a:stCxn id="6" idx="3"/>
            <a:endCxn id="7" idx="0"/>
          </p:cNvCxnSpPr>
          <p:nvPr/>
        </p:nvCxnSpPr>
        <p:spPr>
          <a:xfrm>
            <a:off x="9708778" y="2301903"/>
            <a:ext cx="795484" cy="980347"/>
          </a:xfrm>
          <a:prstGeom prst="curvedConnector2">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472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11228" y="1428563"/>
            <a:ext cx="2726522" cy="3196347"/>
          </a:xfrm>
          <a:prstGeom prst="rect">
            <a:avLst/>
          </a:prstGeom>
        </p:spPr>
      </p:pic>
      <p:grpSp>
        <p:nvGrpSpPr>
          <p:cNvPr id="12" name="Group 5">
            <a:extLst>
              <a:ext uri="{FF2B5EF4-FFF2-40B4-BE49-F238E27FC236}">
                <a16:creationId xmlns:a16="http://schemas.microsoft.com/office/drawing/2014/main" id="{0D09E140-38ED-C54E-9AB4-33C6E80C5013}"/>
              </a:ext>
            </a:extLst>
          </p:cNvPr>
          <p:cNvGrpSpPr/>
          <p:nvPr/>
        </p:nvGrpSpPr>
        <p:grpSpPr>
          <a:xfrm>
            <a:off x="10773645" y="223306"/>
            <a:ext cx="1178469" cy="185138"/>
            <a:chOff x="7919542" y="328894"/>
            <a:chExt cx="957000" cy="150345"/>
          </a:xfrm>
        </p:grpSpPr>
        <p:pic>
          <p:nvPicPr>
            <p:cNvPr id="13" name="Imagem 1">
              <a:extLst>
                <a:ext uri="{FF2B5EF4-FFF2-40B4-BE49-F238E27FC236}">
                  <a16:creationId xmlns:a16="http://schemas.microsoft.com/office/drawing/2014/main" id="{7F24F7E3-39EA-3846-ACD3-EB2342BE7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4" name="Picture 10" descr="mba.png">
              <a:extLst>
                <a:ext uri="{FF2B5EF4-FFF2-40B4-BE49-F238E27FC236}">
                  <a16:creationId xmlns:a16="http://schemas.microsoft.com/office/drawing/2014/main" id="{C0C6EF73-AE41-3B43-9CA3-261811ADAF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2" name="TextBox 6">
            <a:extLst>
              <a:ext uri="{FF2B5EF4-FFF2-40B4-BE49-F238E27FC236}">
                <a16:creationId xmlns:a16="http://schemas.microsoft.com/office/drawing/2014/main" id="{F128AC02-BFE9-C3F7-BB89-DA9A20C9F619}"/>
              </a:ext>
            </a:extLst>
          </p:cNvPr>
          <p:cNvSpPr txBox="1"/>
          <p:nvPr/>
        </p:nvSpPr>
        <p:spPr>
          <a:xfrm>
            <a:off x="5640" y="2921000"/>
            <a:ext cx="12180722" cy="809773"/>
          </a:xfrm>
          <a:prstGeom prst="rect">
            <a:avLst/>
          </a:prstGeom>
          <a:noFill/>
        </p:spPr>
        <p:txBody>
          <a:bodyPr wrap="square" rtlCol="0">
            <a:spAutoFit/>
          </a:bodyPr>
          <a:lstStyle/>
          <a:p>
            <a:pPr marL="0" marR="0" lvl="0" indent="0" algn="ctr" defTabSz="609036" rtl="0" eaLnBrk="1" fontAlgn="auto" latinLnBrk="0" hangingPunct="1">
              <a:lnSpc>
                <a:spcPct val="100000"/>
              </a:lnSpc>
              <a:spcBef>
                <a:spcPts val="0"/>
              </a:spcBef>
              <a:spcAft>
                <a:spcPts val="0"/>
              </a:spcAft>
              <a:buClrTx/>
              <a:buSzTx/>
              <a:buFontTx/>
              <a:buNone/>
              <a:tabLst/>
              <a:defRPr/>
            </a:pPr>
            <a:r>
              <a:rPr lang="en-US" sz="4662" dirty="0">
                <a:solidFill>
                  <a:srgbClr val="E0375F"/>
                </a:solidFill>
                <a:latin typeface="Roboto" panose="02000000000000000000" pitchFamily="2" charset="0"/>
                <a:ea typeface="Roboto" panose="02000000000000000000" pitchFamily="2" charset="0"/>
                <a:cs typeface="Gotham HTF Light"/>
              </a:rPr>
              <a:t>COGNITIVE ENVIRONMENTS</a:t>
            </a:r>
            <a:endParaRPr kumimoji="0" lang="en-US" sz="4662" b="0" i="0" u="none" strike="noStrike" kern="1200" cap="none" spc="0" normalizeH="0" baseline="0" noProof="0" dirty="0">
              <a:ln>
                <a:noFill/>
              </a:ln>
              <a:solidFill>
                <a:srgbClr val="626E73"/>
              </a:solidFill>
              <a:effectLst/>
              <a:uLnTx/>
              <a:uFillTx/>
              <a:latin typeface="Roboto" panose="02000000000000000000" pitchFamily="2" charset="0"/>
              <a:ea typeface="Roboto" panose="02000000000000000000" pitchFamily="2" charset="0"/>
              <a:cs typeface="Gotham HTF Light"/>
            </a:endParaRPr>
          </a:p>
        </p:txBody>
      </p:sp>
      <p:sp>
        <p:nvSpPr>
          <p:cNvPr id="3" name="TextBox 9">
            <a:extLst>
              <a:ext uri="{FF2B5EF4-FFF2-40B4-BE49-F238E27FC236}">
                <a16:creationId xmlns:a16="http://schemas.microsoft.com/office/drawing/2014/main" id="{A9C3F2BD-C800-553E-8BAA-9BCEF6C3A591}"/>
              </a:ext>
            </a:extLst>
          </p:cNvPr>
          <p:cNvSpPr txBox="1"/>
          <p:nvPr/>
        </p:nvSpPr>
        <p:spPr>
          <a:xfrm>
            <a:off x="2232561" y="3689704"/>
            <a:ext cx="9827636" cy="461345"/>
          </a:xfrm>
          <a:prstGeom prst="rect">
            <a:avLst/>
          </a:prstGeom>
          <a:noFill/>
        </p:spPr>
        <p:txBody>
          <a:bodyPr wrap="square" rtlCol="0">
            <a:spAutoFit/>
          </a:bodyPr>
          <a:lstStyle/>
          <a:p>
            <a:pPr defTabSz="609036"/>
            <a:r>
              <a:rPr lang="pt-BR" sz="2398" dirty="0">
                <a:solidFill>
                  <a:srgbClr val="626E73"/>
                </a:solidFill>
                <a:latin typeface="Roboto" panose="02000000000000000000" pitchFamily="2" charset="0"/>
                <a:ea typeface="Roboto" panose="02000000000000000000" pitchFamily="2" charset="0"/>
                <a:cs typeface="Gotham HTF Book"/>
              </a:rPr>
              <a:t>DATA SCIENCE &amp; AI MBA</a:t>
            </a:r>
          </a:p>
        </p:txBody>
      </p:sp>
    </p:spTree>
    <p:extLst>
      <p:ext uri="{BB962C8B-B14F-4D97-AF65-F5344CB8AC3E}">
        <p14:creationId xmlns:p14="http://schemas.microsoft.com/office/powerpoint/2010/main" val="420355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PROMPT </a:t>
            </a:r>
            <a:r>
              <a:rPr lang="pt-BR" sz="2800" b="1" dirty="0">
                <a:solidFill>
                  <a:srgbClr val="E0375F"/>
                </a:solidFill>
                <a:latin typeface="Roboto"/>
                <a:ea typeface="Roboto"/>
                <a:cs typeface="Roboto"/>
                <a:sym typeface="Roboto"/>
              </a:rPr>
              <a:t>TEMPLATE</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132339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Com o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template</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conseguimos mais flexibilidade ao alterar livremente as variáveis do prompt. No nosso exemplo foram o estilo e a avaliação do cliente.</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Também poderíamos ter variações deste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template</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para utilização em traduções, onde a variável poderia ser o idioma desejado.</a:t>
            </a:r>
          </a:p>
        </p:txBody>
      </p:sp>
      <p:sp>
        <p:nvSpPr>
          <p:cNvPr id="6" name="CaixaDeTexto 5">
            <a:extLst>
              <a:ext uri="{FF2B5EF4-FFF2-40B4-BE49-F238E27FC236}">
                <a16:creationId xmlns:a16="http://schemas.microsoft.com/office/drawing/2014/main" id="{D2E72074-84E5-E5C5-803D-E260EA3F049B}"/>
              </a:ext>
            </a:extLst>
          </p:cNvPr>
          <p:cNvSpPr txBox="1"/>
          <p:nvPr/>
        </p:nvSpPr>
        <p:spPr>
          <a:xfrm>
            <a:off x="280413" y="2808596"/>
            <a:ext cx="11606785" cy="707846"/>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customer_messages</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 </a:t>
            </a: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prompt_template.format_messages</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style=style,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customer_review</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customer_review</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 name="CaixaDeTexto 1">
            <a:extLst>
              <a:ext uri="{FF2B5EF4-FFF2-40B4-BE49-F238E27FC236}">
                <a16:creationId xmlns:a16="http://schemas.microsoft.com/office/drawing/2014/main" id="{A2D00659-BD5B-D951-6995-FA7CBAA3D618}"/>
              </a:ext>
            </a:extLst>
          </p:cNvPr>
          <p:cNvSpPr txBox="1"/>
          <p:nvPr/>
        </p:nvSpPr>
        <p:spPr>
          <a:xfrm>
            <a:off x="280413" y="3596329"/>
            <a:ext cx="11606785" cy="626052"/>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customer_response</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 </a:t>
            </a: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openai_chat</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customer_messages</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customer_response.content</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7" name="CaixaDeTexto 6">
            <a:extLst>
              <a:ext uri="{FF2B5EF4-FFF2-40B4-BE49-F238E27FC236}">
                <a16:creationId xmlns:a16="http://schemas.microsoft.com/office/drawing/2014/main" id="{5624D58B-1621-81F1-9DD4-8D9E9C76E207}"/>
              </a:ext>
            </a:extLst>
          </p:cNvPr>
          <p:cNvSpPr txBox="1"/>
          <p:nvPr/>
        </p:nvSpPr>
        <p:spPr>
          <a:xfrm>
            <a:off x="280413" y="4381747"/>
            <a:ext cx="1160678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Comprei um brinquedo que não funcionou mesmo seguindo as instruções. Fiquei decepcionado com a qualidade do produto e não recomendo essa loja.</a:t>
            </a:r>
          </a:p>
        </p:txBody>
      </p:sp>
    </p:spTree>
    <p:extLst>
      <p:ext uri="{BB962C8B-B14F-4D97-AF65-F5344CB8AC3E}">
        <p14:creationId xmlns:p14="http://schemas.microsoft.com/office/powerpoint/2010/main" val="160253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DESAFIO 1</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224672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Revise as avaliações da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Amazon</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utilizando LLM e extraia as seguintes informações: resumo em até 300 caracteres em tom calmo, análise de sentimento (positivo, negativo ou neutro) e uma pontuação de -10 até +10 em relação ao sentimento detectado, sendo -10 mais negativo, 0 neutro e + 10 mais positivo.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Utilize o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dataset</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disponibilizado neste repositório https://github.com/michelpf/</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dataset-customer-evaluations</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a:t>
            </a:r>
          </a:p>
        </p:txBody>
      </p:sp>
    </p:spTree>
    <p:extLst>
      <p:ext uri="{BB962C8B-B14F-4D97-AF65-F5344CB8AC3E}">
        <p14:creationId xmlns:p14="http://schemas.microsoft.com/office/powerpoint/2010/main" val="670872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cxnSp>
        <p:nvCxnSpPr>
          <p:cNvPr id="13" name="Conector de Seta Reta 12">
            <a:extLst>
              <a:ext uri="{FF2B5EF4-FFF2-40B4-BE49-F238E27FC236}">
                <a16:creationId xmlns:a16="http://schemas.microsoft.com/office/drawing/2014/main" id="{0324FC43-BB23-F768-9293-E2AF641F1B6D}"/>
              </a:ext>
            </a:extLst>
          </p:cNvPr>
          <p:cNvCxnSpPr>
            <a:cxnSpLocks/>
            <a:stCxn id="4" idx="2"/>
            <a:endCxn id="22" idx="0"/>
          </p:cNvCxnSpPr>
          <p:nvPr/>
        </p:nvCxnSpPr>
        <p:spPr>
          <a:xfrm>
            <a:off x="10047347" y="1903517"/>
            <a:ext cx="0" cy="3465494"/>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MEMÓRIA</a:t>
            </a:r>
            <a:r>
              <a:rPr lang="pt-BR" sz="2800" dirty="0">
                <a:solidFill>
                  <a:srgbClr val="94A2AC"/>
                </a:solidFill>
                <a:latin typeface="Roboto"/>
                <a:ea typeface="Roboto"/>
                <a:cs typeface="Roboto"/>
                <a:sym typeface="Roboto"/>
              </a:rPr>
              <a:t> E CONTEXTO</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6" y="1435682"/>
            <a:ext cx="7610857" cy="44011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2000" dirty="0">
                <a:solidFill>
                  <a:srgbClr val="94A2AC"/>
                </a:solidFill>
                <a:latin typeface="Roboto"/>
                <a:ea typeface="Roboto"/>
                <a:cs typeface="Roboto"/>
                <a:sym typeface="Roboto"/>
              </a:rPr>
              <a:t>Adicionar memória torna as interações com os modelos LLM contextualizada por certos agrupamentos. </a:t>
            </a:r>
          </a:p>
          <a:p>
            <a:pPr marL="0" marR="0" lvl="0" indent="0" algn="just" rtl="0">
              <a:spcBef>
                <a:spcPts val="0"/>
              </a:spcBef>
              <a:spcAft>
                <a:spcPts val="0"/>
              </a:spcAft>
              <a:buClr>
                <a:srgbClr val="94A2AC"/>
              </a:buClr>
              <a:buSzPts val="2400"/>
              <a:buFont typeface="Arial"/>
              <a:buNone/>
            </a:pPr>
            <a:endParaRPr lang="pt-BR" sz="20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2000" dirty="0">
                <a:solidFill>
                  <a:srgbClr val="94A2AC"/>
                </a:solidFill>
                <a:latin typeface="Roboto"/>
                <a:ea typeface="Roboto"/>
                <a:cs typeface="Roboto"/>
                <a:sym typeface="Roboto"/>
              </a:rPr>
              <a:t>No ChatGPT este contexto é referido a cada conversa iniciada.</a:t>
            </a:r>
          </a:p>
          <a:p>
            <a:pPr marL="0" marR="0" lvl="0" indent="0" algn="just" rtl="0">
              <a:spcBef>
                <a:spcPts val="0"/>
              </a:spcBef>
              <a:spcAft>
                <a:spcPts val="0"/>
              </a:spcAft>
              <a:buClr>
                <a:srgbClr val="94A2AC"/>
              </a:buClr>
              <a:buSzPts val="2400"/>
              <a:buFont typeface="Arial"/>
              <a:buNone/>
            </a:pPr>
            <a:endParaRPr lang="pt-BR" sz="20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2000" dirty="0">
                <a:solidFill>
                  <a:srgbClr val="94A2AC"/>
                </a:solidFill>
                <a:latin typeface="Roboto"/>
                <a:ea typeface="Roboto"/>
                <a:cs typeface="Roboto"/>
                <a:sym typeface="Roboto"/>
              </a:rPr>
              <a:t>Utilizando o </a:t>
            </a:r>
            <a:r>
              <a:rPr lang="pt-BR" sz="2000" dirty="0" err="1">
                <a:solidFill>
                  <a:srgbClr val="94A2AC"/>
                </a:solidFill>
                <a:latin typeface="Roboto"/>
                <a:ea typeface="Roboto"/>
                <a:cs typeface="Roboto"/>
                <a:sym typeface="Roboto"/>
              </a:rPr>
              <a:t>Langchain</a:t>
            </a:r>
            <a:r>
              <a:rPr lang="pt-BR" sz="2000" dirty="0">
                <a:solidFill>
                  <a:srgbClr val="94A2AC"/>
                </a:solidFill>
                <a:latin typeface="Roboto"/>
                <a:ea typeface="Roboto"/>
                <a:cs typeface="Roboto"/>
                <a:sym typeface="Roboto"/>
              </a:rPr>
              <a:t> conseguimos obter o mesmo efeito com algumas técnicas diferentes, visando diminuir o número de tokens carregados e garantindo o adequado contexto.</a:t>
            </a:r>
          </a:p>
          <a:p>
            <a:pPr marL="0" marR="0" lvl="0" indent="0" algn="just" rtl="0">
              <a:spcBef>
                <a:spcPts val="0"/>
              </a:spcBef>
              <a:spcAft>
                <a:spcPts val="0"/>
              </a:spcAft>
              <a:buClr>
                <a:srgbClr val="94A2AC"/>
              </a:buClr>
              <a:buSzPts val="2400"/>
              <a:buFont typeface="Arial"/>
              <a:buNone/>
            </a:pPr>
            <a:endParaRPr lang="pt-BR" sz="20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2000" dirty="0">
                <a:solidFill>
                  <a:srgbClr val="94A2AC"/>
                </a:solidFill>
                <a:latin typeface="Roboto"/>
                <a:ea typeface="Roboto"/>
                <a:cs typeface="Roboto"/>
                <a:sym typeface="Roboto"/>
              </a:rPr>
              <a:t>Os tipos mais comuns de memória são:</a:t>
            </a:r>
          </a:p>
          <a:p>
            <a:pPr marL="0" marR="0" lvl="0" indent="0" algn="just" rtl="0">
              <a:spcBef>
                <a:spcPts val="0"/>
              </a:spcBef>
              <a:spcAft>
                <a:spcPts val="0"/>
              </a:spcAft>
              <a:buClr>
                <a:srgbClr val="94A2AC"/>
              </a:buClr>
              <a:buSzPts val="2400"/>
              <a:buFont typeface="Arial"/>
              <a:buNone/>
            </a:pPr>
            <a:endParaRPr lang="pt-BR" sz="2000" dirty="0">
              <a:solidFill>
                <a:srgbClr val="94A2AC"/>
              </a:solidFill>
              <a:latin typeface="Roboto"/>
              <a:ea typeface="Roboto"/>
              <a:cs typeface="Roboto"/>
              <a:sym typeface="Roboto"/>
            </a:endParaRPr>
          </a:p>
          <a:p>
            <a:pPr marL="457200" marR="0" lvl="0" indent="-457200" algn="just" rtl="0">
              <a:spcBef>
                <a:spcPts val="0"/>
              </a:spcBef>
              <a:spcAft>
                <a:spcPts val="0"/>
              </a:spcAft>
              <a:buClr>
                <a:srgbClr val="94A2AC"/>
              </a:buClr>
              <a:buSzPts val="2400"/>
              <a:buFont typeface="Arial" panose="020B0604020202020204" pitchFamily="34" charset="0"/>
              <a:buChar char="•"/>
            </a:pPr>
            <a:r>
              <a:rPr lang="pt-BR" sz="2000" dirty="0">
                <a:solidFill>
                  <a:srgbClr val="E0375F"/>
                </a:solidFill>
                <a:latin typeface="Roboto"/>
                <a:ea typeface="Roboto"/>
                <a:cs typeface="Roboto"/>
                <a:sym typeface="Roboto"/>
              </a:rPr>
              <a:t>Limitado por entrada</a:t>
            </a:r>
          </a:p>
          <a:p>
            <a:pPr marL="457200" marR="0" lvl="0" indent="-457200" algn="just" rtl="0">
              <a:spcBef>
                <a:spcPts val="0"/>
              </a:spcBef>
              <a:spcAft>
                <a:spcPts val="0"/>
              </a:spcAft>
              <a:buClr>
                <a:srgbClr val="94A2AC"/>
              </a:buClr>
              <a:buSzPts val="2400"/>
              <a:buFont typeface="Arial" panose="020B0604020202020204" pitchFamily="34" charset="0"/>
              <a:buChar char="•"/>
            </a:pPr>
            <a:r>
              <a:rPr lang="pt-BR" sz="2000" dirty="0">
                <a:solidFill>
                  <a:srgbClr val="E0375F"/>
                </a:solidFill>
                <a:latin typeface="Roboto"/>
                <a:ea typeface="Roboto"/>
                <a:cs typeface="Roboto"/>
                <a:sym typeface="Roboto"/>
              </a:rPr>
              <a:t>Limitado por tokens</a:t>
            </a:r>
          </a:p>
          <a:p>
            <a:pPr marL="457200" marR="0" lvl="0" indent="-457200" algn="just" rtl="0">
              <a:spcBef>
                <a:spcPts val="0"/>
              </a:spcBef>
              <a:spcAft>
                <a:spcPts val="0"/>
              </a:spcAft>
              <a:buClr>
                <a:srgbClr val="94A2AC"/>
              </a:buClr>
              <a:buSzPts val="2400"/>
              <a:buFont typeface="Arial" panose="020B0604020202020204" pitchFamily="34" charset="0"/>
              <a:buChar char="•"/>
            </a:pPr>
            <a:r>
              <a:rPr lang="pt-BR" sz="2000" dirty="0">
                <a:solidFill>
                  <a:srgbClr val="E0375F"/>
                </a:solidFill>
                <a:latin typeface="Roboto"/>
                <a:ea typeface="Roboto"/>
                <a:cs typeface="Roboto"/>
                <a:sym typeface="Roboto"/>
              </a:rPr>
              <a:t>Limitado por tokens e sumarizado</a:t>
            </a:r>
          </a:p>
        </p:txBody>
      </p:sp>
      <p:sp>
        <p:nvSpPr>
          <p:cNvPr id="4" name="Retângulo Arredondado 21">
            <a:extLst>
              <a:ext uri="{FF2B5EF4-FFF2-40B4-BE49-F238E27FC236}">
                <a16:creationId xmlns:a16="http://schemas.microsoft.com/office/drawing/2014/main" id="{4C7E3B93-E3BD-74A6-0204-A6079A649995}"/>
              </a:ext>
            </a:extLst>
          </p:cNvPr>
          <p:cNvSpPr/>
          <p:nvPr/>
        </p:nvSpPr>
        <p:spPr>
          <a:xfrm>
            <a:off x="9098169" y="1330493"/>
            <a:ext cx="1898356" cy="573024"/>
          </a:xfrm>
          <a:prstGeom prst="round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1</a:t>
            </a:r>
          </a:p>
        </p:txBody>
      </p:sp>
      <p:sp>
        <p:nvSpPr>
          <p:cNvPr id="8" name="Retângulo Arredondado 21">
            <a:extLst>
              <a:ext uri="{FF2B5EF4-FFF2-40B4-BE49-F238E27FC236}">
                <a16:creationId xmlns:a16="http://schemas.microsoft.com/office/drawing/2014/main" id="{2F6F30AE-CBEC-A30B-27B4-39FD2A11E291}"/>
              </a:ext>
            </a:extLst>
          </p:cNvPr>
          <p:cNvSpPr/>
          <p:nvPr/>
        </p:nvSpPr>
        <p:spPr>
          <a:xfrm>
            <a:off x="9098169" y="2127585"/>
            <a:ext cx="1898356" cy="573024"/>
          </a:xfrm>
          <a:prstGeom prst="round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2</a:t>
            </a:r>
          </a:p>
        </p:txBody>
      </p:sp>
      <p:sp>
        <p:nvSpPr>
          <p:cNvPr id="10" name="Retângulo Arredondado 21">
            <a:extLst>
              <a:ext uri="{FF2B5EF4-FFF2-40B4-BE49-F238E27FC236}">
                <a16:creationId xmlns:a16="http://schemas.microsoft.com/office/drawing/2014/main" id="{4B4DF090-016D-8A53-22C5-FE1FD221F7F1}"/>
              </a:ext>
            </a:extLst>
          </p:cNvPr>
          <p:cNvSpPr/>
          <p:nvPr/>
        </p:nvSpPr>
        <p:spPr>
          <a:xfrm>
            <a:off x="9098169" y="2936786"/>
            <a:ext cx="1898356" cy="573024"/>
          </a:xfrm>
          <a:prstGeom prst="round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3</a:t>
            </a:r>
          </a:p>
        </p:txBody>
      </p:sp>
      <p:sp>
        <p:nvSpPr>
          <p:cNvPr id="11" name="Retângulo Arredondado 21">
            <a:extLst>
              <a:ext uri="{FF2B5EF4-FFF2-40B4-BE49-F238E27FC236}">
                <a16:creationId xmlns:a16="http://schemas.microsoft.com/office/drawing/2014/main" id="{0C071019-D72B-73F2-C9B4-6FB8FC8C876A}"/>
              </a:ext>
            </a:extLst>
          </p:cNvPr>
          <p:cNvSpPr/>
          <p:nvPr/>
        </p:nvSpPr>
        <p:spPr>
          <a:xfrm>
            <a:off x="9098169" y="3745987"/>
            <a:ext cx="1898356" cy="573024"/>
          </a:xfrm>
          <a:prstGeom prst="round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4</a:t>
            </a:r>
          </a:p>
        </p:txBody>
      </p:sp>
      <p:cxnSp>
        <p:nvCxnSpPr>
          <p:cNvPr id="14" name="Conector de Seta Reta 13">
            <a:extLst>
              <a:ext uri="{FF2B5EF4-FFF2-40B4-BE49-F238E27FC236}">
                <a16:creationId xmlns:a16="http://schemas.microsoft.com/office/drawing/2014/main" id="{22AA603A-ADE5-554D-BA3C-756FCA888BFD}"/>
              </a:ext>
            </a:extLst>
          </p:cNvPr>
          <p:cNvCxnSpPr>
            <a:cxnSpLocks/>
            <a:stCxn id="11" idx="1"/>
            <a:endCxn id="4" idx="1"/>
          </p:cNvCxnSpPr>
          <p:nvPr/>
        </p:nvCxnSpPr>
        <p:spPr>
          <a:xfrm rot="10800000">
            <a:off x="9098169" y="1617005"/>
            <a:ext cx="12700" cy="2415494"/>
          </a:xfrm>
          <a:prstGeom prst="curvedConnector3">
            <a:avLst>
              <a:gd name="adj1" fmla="val 4752000"/>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3">
            <a:extLst>
              <a:ext uri="{FF2B5EF4-FFF2-40B4-BE49-F238E27FC236}">
                <a16:creationId xmlns:a16="http://schemas.microsoft.com/office/drawing/2014/main" id="{32A2C0FE-60A8-6925-8C9A-FFF0DE9BCB74}"/>
              </a:ext>
            </a:extLst>
          </p:cNvPr>
          <p:cNvCxnSpPr>
            <a:cxnSpLocks/>
            <a:stCxn id="10" idx="3"/>
            <a:endCxn id="8" idx="3"/>
          </p:cNvCxnSpPr>
          <p:nvPr/>
        </p:nvCxnSpPr>
        <p:spPr>
          <a:xfrm flipV="1">
            <a:off x="10996525" y="2414097"/>
            <a:ext cx="12700" cy="809201"/>
          </a:xfrm>
          <a:prstGeom prst="curvedConnector3">
            <a:avLst>
              <a:gd name="adj1" fmla="val 2520000"/>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
        <p:nvSpPr>
          <p:cNvPr id="22" name="Retângulo Arredondado 21">
            <a:extLst>
              <a:ext uri="{FF2B5EF4-FFF2-40B4-BE49-F238E27FC236}">
                <a16:creationId xmlns:a16="http://schemas.microsoft.com/office/drawing/2014/main" id="{49EB6B57-CDC7-8804-42B0-BD5DEA0D117E}"/>
              </a:ext>
            </a:extLst>
          </p:cNvPr>
          <p:cNvSpPr/>
          <p:nvPr/>
        </p:nvSpPr>
        <p:spPr>
          <a:xfrm>
            <a:off x="9098169" y="5369011"/>
            <a:ext cx="1898356" cy="573024"/>
          </a:xfrm>
          <a:prstGeom prst="roundRect">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n</a:t>
            </a:r>
          </a:p>
        </p:txBody>
      </p:sp>
    </p:spTree>
    <p:extLst>
      <p:ext uri="{BB962C8B-B14F-4D97-AF65-F5344CB8AC3E}">
        <p14:creationId xmlns:p14="http://schemas.microsoft.com/office/powerpoint/2010/main" val="2872015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BUFFER</a:t>
            </a:r>
            <a:r>
              <a:rPr lang="pt-BR" sz="2800" dirty="0">
                <a:solidFill>
                  <a:srgbClr val="94A2AC"/>
                </a:solidFill>
                <a:latin typeface="Roboto"/>
                <a:ea typeface="Roboto"/>
                <a:cs typeface="Roboto"/>
                <a:sym typeface="Roboto"/>
              </a:rPr>
              <a:t> DE CONVERSA</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 memória do tipo buffer conversacional não implica em limites controlados pelo </a:t>
            </a:r>
            <a:r>
              <a:rPr lang="pt-BR" sz="1800" dirty="0" err="1">
                <a:solidFill>
                  <a:srgbClr val="94A2AC"/>
                </a:solidFill>
                <a:latin typeface="Roboto"/>
                <a:ea typeface="Roboto"/>
                <a:cs typeface="Roboto"/>
                <a:sym typeface="Roboto"/>
              </a:rPr>
              <a:t>Langchain</a:t>
            </a:r>
            <a:r>
              <a:rPr lang="pt-BR" sz="1800" dirty="0">
                <a:solidFill>
                  <a:srgbClr val="94A2AC"/>
                </a:solidFill>
                <a:latin typeface="Roboto"/>
                <a:ea typeface="Roboto"/>
                <a:cs typeface="Roboto"/>
                <a:sym typeface="Roboto"/>
              </a:rPr>
              <a:t>. Todo o contexto armazenado não será excluído, sendo a forma mais simples de configurar memória nas interações.</a:t>
            </a:r>
          </a:p>
        </p:txBody>
      </p:sp>
      <p:sp>
        <p:nvSpPr>
          <p:cNvPr id="6" name="CaixaDeTexto 5">
            <a:extLst>
              <a:ext uri="{FF2B5EF4-FFF2-40B4-BE49-F238E27FC236}">
                <a16:creationId xmlns:a16="http://schemas.microsoft.com/office/drawing/2014/main" id="{D2E72074-84E5-E5C5-803D-E260EA3F049B}"/>
              </a:ext>
            </a:extLst>
          </p:cNvPr>
          <p:cNvSpPr txBox="1"/>
          <p:nvPr/>
        </p:nvSpPr>
        <p:spPr>
          <a:xfrm>
            <a:off x="292607" y="1775738"/>
            <a:ext cx="11606785" cy="626052"/>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from </a:t>
            </a:r>
            <a:r>
              <a:rPr lang="en-US" dirty="0" err="1"/>
              <a:t>langchain.chains</a:t>
            </a:r>
            <a:r>
              <a:rPr lang="en-US" dirty="0"/>
              <a:t> import </a:t>
            </a:r>
            <a:r>
              <a:rPr lang="en-US" dirty="0" err="1"/>
              <a:t>ConversationChain</a:t>
            </a:r>
            <a:endParaRPr lang="en-US" dirty="0"/>
          </a:p>
          <a:p>
            <a:r>
              <a:rPr lang="en-US" dirty="0"/>
              <a:t>from </a:t>
            </a:r>
            <a:r>
              <a:rPr lang="en-US" dirty="0" err="1"/>
              <a:t>langchain.memory</a:t>
            </a:r>
            <a:r>
              <a:rPr lang="en-US" dirty="0"/>
              <a:t> import </a:t>
            </a:r>
            <a:r>
              <a:rPr lang="en-US" dirty="0" err="1"/>
              <a:t>ConversationBufferMemory</a:t>
            </a:r>
            <a:endParaRPr lang="pt-BR" dirty="0"/>
          </a:p>
        </p:txBody>
      </p:sp>
      <p:sp>
        <p:nvSpPr>
          <p:cNvPr id="2" name="CaixaDeTexto 1">
            <a:extLst>
              <a:ext uri="{FF2B5EF4-FFF2-40B4-BE49-F238E27FC236}">
                <a16:creationId xmlns:a16="http://schemas.microsoft.com/office/drawing/2014/main" id="{A2D00659-BD5B-D951-6995-FA7CBAA3D618}"/>
              </a:ext>
            </a:extLst>
          </p:cNvPr>
          <p:cNvSpPr txBox="1"/>
          <p:nvPr/>
        </p:nvSpPr>
        <p:spPr>
          <a:xfrm>
            <a:off x="292607" y="2483845"/>
            <a:ext cx="11606785" cy="1202964"/>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err="1"/>
              <a:t>chat_openai</a:t>
            </a:r>
            <a:r>
              <a:rPr lang="en-US" dirty="0"/>
              <a:t> = </a:t>
            </a:r>
            <a:r>
              <a:rPr lang="en-US" dirty="0" err="1"/>
              <a:t>ChatOpenAI</a:t>
            </a:r>
            <a:r>
              <a:rPr lang="en-US" dirty="0"/>
              <a:t>(temperature=0.0, model=model)</a:t>
            </a:r>
          </a:p>
          <a:p>
            <a:endParaRPr lang="en-US" dirty="0"/>
          </a:p>
          <a:p>
            <a:r>
              <a:rPr lang="en-US" dirty="0"/>
              <a:t>memory = </a:t>
            </a:r>
            <a:r>
              <a:rPr lang="en-US" dirty="0" err="1"/>
              <a:t>ConversationBufferMemory</a:t>
            </a:r>
            <a:r>
              <a:rPr lang="en-US" dirty="0"/>
              <a:t>()</a:t>
            </a:r>
          </a:p>
          <a:p>
            <a:endParaRPr lang="en-US" dirty="0"/>
          </a:p>
          <a:p>
            <a:r>
              <a:rPr lang="en-US" dirty="0"/>
              <a:t>conversation = </a:t>
            </a:r>
            <a:r>
              <a:rPr lang="en-US" dirty="0" err="1"/>
              <a:t>ConversationChain</a:t>
            </a:r>
            <a:r>
              <a:rPr lang="en-US" dirty="0"/>
              <a:t>(</a:t>
            </a:r>
            <a:r>
              <a:rPr lang="en-US" dirty="0" err="1"/>
              <a:t>llm</a:t>
            </a:r>
            <a:r>
              <a:rPr lang="en-US" dirty="0"/>
              <a:t> = </a:t>
            </a:r>
            <a:r>
              <a:rPr lang="en-US" dirty="0" err="1"/>
              <a:t>chat_openai</a:t>
            </a:r>
            <a:r>
              <a:rPr lang="en-US" dirty="0"/>
              <a:t>, memory = memory, verbose=True)</a:t>
            </a:r>
            <a:endParaRPr lang="pt-BR" dirty="0"/>
          </a:p>
        </p:txBody>
      </p:sp>
      <p:sp>
        <p:nvSpPr>
          <p:cNvPr id="7" name="CaixaDeTexto 6">
            <a:extLst>
              <a:ext uri="{FF2B5EF4-FFF2-40B4-BE49-F238E27FC236}">
                <a16:creationId xmlns:a16="http://schemas.microsoft.com/office/drawing/2014/main" id="{5624D58B-1621-81F1-9DD4-8D9E9C76E207}"/>
              </a:ext>
            </a:extLst>
          </p:cNvPr>
          <p:cNvSpPr txBox="1">
            <a:spLocks noChangeAspect="1"/>
          </p:cNvSpPr>
          <p:nvPr/>
        </p:nvSpPr>
        <p:spPr>
          <a:xfrm>
            <a:off x="292607" y="4098289"/>
            <a:ext cx="11606784" cy="2677656"/>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rPr>
              <a:t>&gt; Entering new </a:t>
            </a:r>
            <a:r>
              <a:rPr lang="en-US" dirty="0" err="1">
                <a:latin typeface="Roboto" panose="02000000000000000000" pitchFamily="2" charset="0"/>
                <a:ea typeface="Roboto" panose="02000000000000000000" pitchFamily="2" charset="0"/>
                <a:cs typeface="Roboto" panose="02000000000000000000" pitchFamily="2" charset="0"/>
              </a:rPr>
              <a:t>ConversationChain</a:t>
            </a:r>
            <a:r>
              <a:rPr lang="en-US" dirty="0">
                <a:latin typeface="Roboto" panose="02000000000000000000" pitchFamily="2" charset="0"/>
                <a:ea typeface="Roboto" panose="02000000000000000000" pitchFamily="2" charset="0"/>
                <a:cs typeface="Roboto" panose="02000000000000000000" pitchFamily="2" charset="0"/>
              </a:rPr>
              <a:t> chain...</a:t>
            </a:r>
          </a:p>
          <a:p>
            <a:r>
              <a:rPr lang="en-US" dirty="0">
                <a:latin typeface="Roboto" panose="02000000000000000000" pitchFamily="2" charset="0"/>
                <a:ea typeface="Roboto" panose="02000000000000000000" pitchFamily="2" charset="0"/>
                <a:cs typeface="Roboto" panose="02000000000000000000" pitchFamily="2" charset="0"/>
              </a:rPr>
              <a:t>Prompt after formatting:</a:t>
            </a:r>
          </a:p>
          <a:p>
            <a:r>
              <a:rPr lang="en-US" dirty="0">
                <a:latin typeface="Roboto" panose="02000000000000000000" pitchFamily="2" charset="0"/>
                <a:ea typeface="Roboto" panose="02000000000000000000" pitchFamily="2" charset="0"/>
                <a:cs typeface="Roboto" panose="02000000000000000000" pitchFamily="2" charset="0"/>
              </a:rPr>
              <a:t>The following is a friendly conversation between a human and an AI. The AI is talkative and provides lots of specific details from its context. If the AI does not know the answer to a question, it truthfully says it does not know.</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Current conversation:</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Human: </a:t>
            </a:r>
            <a:r>
              <a:rPr lang="en-US" dirty="0" err="1">
                <a:latin typeface="Roboto" panose="02000000000000000000" pitchFamily="2" charset="0"/>
                <a:ea typeface="Roboto" panose="02000000000000000000" pitchFamily="2" charset="0"/>
                <a:cs typeface="Roboto" panose="02000000000000000000" pitchFamily="2" charset="0"/>
              </a:rPr>
              <a:t>Olá</a:t>
            </a:r>
            <a:r>
              <a:rPr lang="en-US" dirty="0">
                <a:latin typeface="Roboto" panose="02000000000000000000" pitchFamily="2" charset="0"/>
                <a:ea typeface="Roboto" panose="02000000000000000000" pitchFamily="2" charset="0"/>
                <a:cs typeface="Roboto" panose="02000000000000000000" pitchFamily="2" charset="0"/>
              </a:rPr>
              <a:t>, meu </a:t>
            </a:r>
            <a:r>
              <a:rPr lang="en-US" dirty="0" err="1">
                <a:latin typeface="Roboto" panose="02000000000000000000" pitchFamily="2" charset="0"/>
                <a:ea typeface="Roboto" panose="02000000000000000000" pitchFamily="2" charset="0"/>
                <a:cs typeface="Roboto" panose="02000000000000000000" pitchFamily="2" charset="0"/>
              </a:rPr>
              <a:t>nome</a:t>
            </a:r>
            <a:r>
              <a:rPr lang="en-US" dirty="0">
                <a:latin typeface="Roboto" panose="02000000000000000000" pitchFamily="2" charset="0"/>
                <a:ea typeface="Roboto" panose="02000000000000000000" pitchFamily="2" charset="0"/>
                <a:cs typeface="Roboto" panose="02000000000000000000" pitchFamily="2" charset="0"/>
              </a:rPr>
              <a:t> é Michel e sou o professor </a:t>
            </a:r>
            <a:r>
              <a:rPr lang="en-US" dirty="0" err="1">
                <a:latin typeface="Roboto" panose="02000000000000000000" pitchFamily="2" charset="0"/>
                <a:ea typeface="Roboto" panose="02000000000000000000" pitchFamily="2" charset="0"/>
                <a:cs typeface="Roboto" panose="02000000000000000000" pitchFamily="2" charset="0"/>
              </a:rPr>
              <a:t>na</a:t>
            </a:r>
            <a:r>
              <a:rPr lang="en-US" dirty="0">
                <a:latin typeface="Roboto" panose="02000000000000000000" pitchFamily="2" charset="0"/>
                <a:ea typeface="Roboto" panose="02000000000000000000" pitchFamily="2" charset="0"/>
                <a:cs typeface="Roboto" panose="02000000000000000000" pitchFamily="2" charset="0"/>
              </a:rPr>
              <a:t> FIAP</a:t>
            </a:r>
          </a:p>
          <a:p>
            <a:r>
              <a:rPr lang="en-US" dirty="0">
                <a:latin typeface="Roboto" panose="02000000000000000000" pitchFamily="2" charset="0"/>
                <a:ea typeface="Roboto" panose="02000000000000000000" pitchFamily="2" charset="0"/>
                <a:cs typeface="Roboto" panose="02000000000000000000" pitchFamily="2" charset="0"/>
              </a:rPr>
              <a:t>AI:</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&gt; Finished chain.</a:t>
            </a:r>
          </a:p>
          <a:p>
            <a:r>
              <a:rPr lang="en-US" dirty="0" err="1">
                <a:latin typeface="Roboto" panose="02000000000000000000" pitchFamily="2" charset="0"/>
                <a:ea typeface="Roboto" panose="02000000000000000000" pitchFamily="2" charset="0"/>
                <a:cs typeface="Roboto" panose="02000000000000000000" pitchFamily="2" charset="0"/>
              </a:rPr>
              <a:t>Olá</a:t>
            </a:r>
            <a:r>
              <a:rPr lang="en-US" dirty="0">
                <a:latin typeface="Roboto" panose="02000000000000000000" pitchFamily="2" charset="0"/>
                <a:ea typeface="Roboto" panose="02000000000000000000" pitchFamily="2" charset="0"/>
                <a:cs typeface="Roboto" panose="02000000000000000000" pitchFamily="2" charset="0"/>
              </a:rPr>
              <a:t>, Michel! É um </a:t>
            </a:r>
            <a:r>
              <a:rPr lang="en-US" dirty="0" err="1">
                <a:latin typeface="Roboto" panose="02000000000000000000" pitchFamily="2" charset="0"/>
                <a:ea typeface="Roboto" panose="02000000000000000000" pitchFamily="2" charset="0"/>
                <a:cs typeface="Roboto" panose="02000000000000000000" pitchFamily="2" charset="0"/>
              </a:rPr>
              <a:t>prazer</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conhecê</a:t>
            </a:r>
            <a:r>
              <a:rPr lang="en-US" dirty="0">
                <a:latin typeface="Roboto" panose="02000000000000000000" pitchFamily="2" charset="0"/>
                <a:ea typeface="Roboto" panose="02000000000000000000" pitchFamily="2" charset="0"/>
                <a:cs typeface="Roboto" panose="02000000000000000000" pitchFamily="2" charset="0"/>
              </a:rPr>
              <a:t>-lo. Como </a:t>
            </a:r>
            <a:r>
              <a:rPr lang="en-US" dirty="0" err="1">
                <a:latin typeface="Roboto" panose="02000000000000000000" pitchFamily="2" charset="0"/>
                <a:ea typeface="Roboto" panose="02000000000000000000" pitchFamily="2" charset="0"/>
                <a:cs typeface="Roboto" panose="02000000000000000000" pitchFamily="2" charset="0"/>
              </a:rPr>
              <a:t>posso</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ajudá</a:t>
            </a:r>
            <a:r>
              <a:rPr lang="en-US" dirty="0">
                <a:latin typeface="Roboto" panose="02000000000000000000" pitchFamily="2" charset="0"/>
                <a:ea typeface="Roboto" panose="02000000000000000000" pitchFamily="2" charset="0"/>
                <a:cs typeface="Roboto" panose="02000000000000000000" pitchFamily="2" charset="0"/>
              </a:rPr>
              <a:t>-lo </a:t>
            </a:r>
            <a:r>
              <a:rPr lang="en-US" dirty="0" err="1">
                <a:latin typeface="Roboto" panose="02000000000000000000" pitchFamily="2" charset="0"/>
                <a:ea typeface="Roboto" panose="02000000000000000000" pitchFamily="2" charset="0"/>
                <a:cs typeface="Roboto" panose="02000000000000000000" pitchFamily="2" charset="0"/>
              </a:rPr>
              <a:t>hoje</a:t>
            </a:r>
            <a:r>
              <a:rPr lang="en-US" dirty="0">
                <a:latin typeface="Roboto" panose="02000000000000000000" pitchFamily="2" charset="0"/>
                <a:ea typeface="Roboto" panose="02000000000000000000" pitchFamily="2" charset="0"/>
                <a:cs typeface="Roboto" panose="02000000000000000000" pitchFamily="2" charset="0"/>
              </a:rPr>
              <a:t>?</a:t>
            </a:r>
            <a:endParaRPr lang="pt-BR" dirty="0">
              <a:latin typeface="Roboto" panose="02000000000000000000" pitchFamily="2" charset="0"/>
              <a:ea typeface="Roboto" panose="02000000000000000000" pitchFamily="2" charset="0"/>
              <a:cs typeface="Roboto" panose="02000000000000000000" pitchFamily="2" charset="0"/>
            </a:endParaRPr>
          </a:p>
        </p:txBody>
      </p:sp>
      <p:sp>
        <p:nvSpPr>
          <p:cNvPr id="3" name="CaixaDeTexto 2">
            <a:extLst>
              <a:ext uri="{FF2B5EF4-FFF2-40B4-BE49-F238E27FC236}">
                <a16:creationId xmlns:a16="http://schemas.microsoft.com/office/drawing/2014/main" id="{8722FB5D-1420-18F1-8ED9-73C072BB6169}"/>
              </a:ext>
            </a:extLst>
          </p:cNvPr>
          <p:cNvSpPr txBox="1"/>
          <p:nvPr/>
        </p:nvSpPr>
        <p:spPr>
          <a:xfrm>
            <a:off x="292607" y="3768864"/>
            <a:ext cx="11606785" cy="329425"/>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err="1"/>
              <a:t>conversation.predict</a:t>
            </a:r>
            <a:r>
              <a:rPr lang="pt-BR" dirty="0"/>
              <a:t>(input="Olá, meu nome é Michel e sou o professor na FIAP")</a:t>
            </a:r>
          </a:p>
        </p:txBody>
      </p:sp>
      <p:sp>
        <p:nvSpPr>
          <p:cNvPr id="5" name="Retângulo 4">
            <a:extLst>
              <a:ext uri="{FF2B5EF4-FFF2-40B4-BE49-F238E27FC236}">
                <a16:creationId xmlns:a16="http://schemas.microsoft.com/office/drawing/2014/main" id="{4E4DCF48-E659-7215-7557-AD4406EC79CC}"/>
              </a:ext>
            </a:extLst>
          </p:cNvPr>
          <p:cNvSpPr/>
          <p:nvPr/>
        </p:nvSpPr>
        <p:spPr>
          <a:xfrm>
            <a:off x="9375494" y="2483845"/>
            <a:ext cx="2511706" cy="1614444"/>
          </a:xfrm>
          <a:prstGeom prst="rect">
            <a:avLst/>
          </a:prstGeom>
          <a:solidFill>
            <a:srgbClr val="E037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latin typeface="Roboto" panose="02000000000000000000" pitchFamily="2" charset="0"/>
                <a:ea typeface="Roboto" panose="02000000000000000000" pitchFamily="2" charset="0"/>
                <a:cs typeface="Roboto" panose="02000000000000000000" pitchFamily="2" charset="0"/>
              </a:rPr>
              <a:t>As interações são armazenadas automaticamente,</a:t>
            </a:r>
          </a:p>
        </p:txBody>
      </p:sp>
    </p:spTree>
    <p:extLst>
      <p:ext uri="{BB962C8B-B14F-4D97-AF65-F5344CB8AC3E}">
        <p14:creationId xmlns:p14="http://schemas.microsoft.com/office/powerpoint/2010/main" val="1871974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BUFFER</a:t>
            </a:r>
            <a:r>
              <a:rPr lang="pt-BR" sz="2800" dirty="0">
                <a:solidFill>
                  <a:srgbClr val="94A2AC"/>
                </a:solidFill>
                <a:latin typeface="Roboto"/>
                <a:ea typeface="Roboto"/>
                <a:cs typeface="Roboto"/>
                <a:sym typeface="Roboto"/>
              </a:rPr>
              <a:t> DE CONVERSA</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Note que após as primeiras interações, a memória indica o contexto para a terceira interação levando em consideração as anteriores.</a:t>
            </a:r>
          </a:p>
        </p:txBody>
      </p:sp>
      <p:sp>
        <p:nvSpPr>
          <p:cNvPr id="7" name="CaixaDeTexto 6">
            <a:extLst>
              <a:ext uri="{FF2B5EF4-FFF2-40B4-BE49-F238E27FC236}">
                <a16:creationId xmlns:a16="http://schemas.microsoft.com/office/drawing/2014/main" id="{5624D58B-1621-81F1-9DD4-8D9E9C76E207}"/>
              </a:ext>
            </a:extLst>
          </p:cNvPr>
          <p:cNvSpPr txBox="1"/>
          <p:nvPr/>
        </p:nvSpPr>
        <p:spPr>
          <a:xfrm>
            <a:off x="292607" y="2107446"/>
            <a:ext cx="11606784" cy="3323987"/>
          </a:xfrm>
          <a:prstGeom prst="rect">
            <a:avLst/>
          </a:prstGeom>
          <a:noFill/>
        </p:spPr>
        <p:txBody>
          <a:bodyPr wrap="square">
            <a:spAutoFit/>
          </a:bodyPr>
          <a:lstStyle/>
          <a:p>
            <a:r>
              <a:rPr lang="pt-BR" dirty="0">
                <a:latin typeface="Roboto" panose="02000000000000000000" pitchFamily="2" charset="0"/>
                <a:ea typeface="Roboto" panose="02000000000000000000" pitchFamily="2" charset="0"/>
                <a:cs typeface="Roboto" panose="02000000000000000000" pitchFamily="2" charset="0"/>
              </a:rPr>
              <a:t>&gt; </a:t>
            </a:r>
            <a:r>
              <a:rPr lang="pt-BR" dirty="0" err="1">
                <a:latin typeface="Roboto" panose="02000000000000000000" pitchFamily="2" charset="0"/>
                <a:ea typeface="Roboto" panose="02000000000000000000" pitchFamily="2" charset="0"/>
                <a:cs typeface="Roboto" panose="02000000000000000000" pitchFamily="2" charset="0"/>
              </a:rPr>
              <a:t>Entering</a:t>
            </a:r>
            <a:r>
              <a:rPr lang="pt-BR" dirty="0">
                <a:latin typeface="Roboto" panose="02000000000000000000" pitchFamily="2" charset="0"/>
                <a:ea typeface="Roboto" panose="02000000000000000000" pitchFamily="2" charset="0"/>
                <a:cs typeface="Roboto" panose="02000000000000000000" pitchFamily="2" charset="0"/>
              </a:rPr>
              <a:t> new </a:t>
            </a:r>
            <a:r>
              <a:rPr lang="pt-BR" dirty="0" err="1">
                <a:latin typeface="Roboto" panose="02000000000000000000" pitchFamily="2" charset="0"/>
                <a:ea typeface="Roboto" panose="02000000000000000000" pitchFamily="2" charset="0"/>
                <a:cs typeface="Roboto" panose="02000000000000000000" pitchFamily="2" charset="0"/>
              </a:rPr>
              <a:t>ConversationChain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chain</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Prompt </a:t>
            </a:r>
            <a:r>
              <a:rPr lang="pt-BR" dirty="0" err="1">
                <a:latin typeface="Roboto" panose="02000000000000000000" pitchFamily="2" charset="0"/>
                <a:ea typeface="Roboto" panose="02000000000000000000" pitchFamily="2" charset="0"/>
                <a:cs typeface="Roboto" panose="02000000000000000000" pitchFamily="2" charset="0"/>
              </a:rPr>
              <a:t>after</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formatting</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The </a:t>
            </a:r>
            <a:r>
              <a:rPr lang="pt-BR" dirty="0" err="1">
                <a:latin typeface="Roboto" panose="02000000000000000000" pitchFamily="2" charset="0"/>
                <a:ea typeface="Roboto" panose="02000000000000000000" pitchFamily="2" charset="0"/>
                <a:cs typeface="Roboto" panose="02000000000000000000" pitchFamily="2" charset="0"/>
              </a:rPr>
              <a:t>following</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is</a:t>
            </a:r>
            <a:r>
              <a:rPr lang="pt-BR" dirty="0">
                <a:latin typeface="Roboto" panose="02000000000000000000" pitchFamily="2" charset="0"/>
                <a:ea typeface="Roboto" panose="02000000000000000000" pitchFamily="2" charset="0"/>
                <a:cs typeface="Roboto" panose="02000000000000000000" pitchFamily="2" charset="0"/>
              </a:rPr>
              <a:t> a </a:t>
            </a:r>
            <a:r>
              <a:rPr lang="pt-BR" dirty="0" err="1">
                <a:latin typeface="Roboto" panose="02000000000000000000" pitchFamily="2" charset="0"/>
                <a:ea typeface="Roboto" panose="02000000000000000000" pitchFamily="2" charset="0"/>
                <a:cs typeface="Roboto" panose="02000000000000000000" pitchFamily="2" charset="0"/>
              </a:rPr>
              <a:t>friendly</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conversation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between</a:t>
            </a:r>
            <a:r>
              <a:rPr lang="pt-BR" dirty="0">
                <a:latin typeface="Roboto" panose="02000000000000000000" pitchFamily="2" charset="0"/>
                <a:ea typeface="Roboto" panose="02000000000000000000" pitchFamily="2" charset="0"/>
                <a:cs typeface="Roboto" panose="02000000000000000000" pitchFamily="2" charset="0"/>
              </a:rPr>
              <a:t> a </a:t>
            </a:r>
            <a:r>
              <a:rPr lang="pt-BR" dirty="0" err="1">
                <a:latin typeface="Roboto" panose="02000000000000000000" pitchFamily="2" charset="0"/>
                <a:ea typeface="Roboto" panose="02000000000000000000" pitchFamily="2" charset="0"/>
                <a:cs typeface="Roboto" panose="02000000000000000000" pitchFamily="2" charset="0"/>
              </a:rPr>
              <a:t>human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and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an</a:t>
            </a:r>
            <a:r>
              <a:rPr lang="pt-BR" dirty="0">
                <a:latin typeface="Roboto" panose="02000000000000000000" pitchFamily="2" charset="0"/>
                <a:ea typeface="Roboto" panose="02000000000000000000" pitchFamily="2" charset="0"/>
                <a:cs typeface="Roboto" panose="02000000000000000000" pitchFamily="2" charset="0"/>
              </a:rPr>
              <a:t> AI. The AI </a:t>
            </a:r>
            <a:r>
              <a:rPr lang="pt-BR" dirty="0" err="1">
                <a:latin typeface="Roboto" panose="02000000000000000000" pitchFamily="2" charset="0"/>
                <a:ea typeface="Roboto" panose="02000000000000000000" pitchFamily="2" charset="0"/>
                <a:cs typeface="Roboto" panose="02000000000000000000" pitchFamily="2" charset="0"/>
              </a:rPr>
              <a:t>is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talkative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and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provides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lots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of</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specific</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details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from</a:t>
            </a:r>
            <a:r>
              <a:rPr lang="pt-BR" dirty="0">
                <a:latin typeface="Roboto" panose="02000000000000000000" pitchFamily="2" charset="0"/>
                <a:ea typeface="Roboto" panose="02000000000000000000" pitchFamily="2" charset="0"/>
                <a:cs typeface="Roboto" panose="02000000000000000000" pitchFamily="2" charset="0"/>
              </a:rPr>
              <a:t> its </a:t>
            </a:r>
            <a:r>
              <a:rPr lang="pt-BR" dirty="0" err="1">
                <a:latin typeface="Roboto" panose="02000000000000000000" pitchFamily="2" charset="0"/>
                <a:ea typeface="Roboto" panose="02000000000000000000" pitchFamily="2" charset="0"/>
                <a:cs typeface="Roboto" panose="02000000000000000000" pitchFamily="2" charset="0"/>
              </a:rPr>
              <a:t>context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If</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AI does </a:t>
            </a:r>
            <a:r>
              <a:rPr lang="pt-BR" dirty="0" err="1">
                <a:latin typeface="Roboto" panose="02000000000000000000" pitchFamily="2" charset="0"/>
                <a:ea typeface="Roboto" panose="02000000000000000000" pitchFamily="2" charset="0"/>
                <a:cs typeface="Roboto" panose="02000000000000000000" pitchFamily="2" charset="0"/>
              </a:rPr>
              <a:t>not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know</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answer</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to</a:t>
            </a:r>
            <a:r>
              <a:rPr lang="pt-BR" dirty="0">
                <a:latin typeface="Roboto" panose="02000000000000000000" pitchFamily="2" charset="0"/>
                <a:ea typeface="Roboto" panose="02000000000000000000" pitchFamily="2" charset="0"/>
                <a:cs typeface="Roboto" panose="02000000000000000000" pitchFamily="2" charset="0"/>
              </a:rPr>
              <a:t> a </a:t>
            </a:r>
            <a:r>
              <a:rPr lang="pt-BR" dirty="0" err="1">
                <a:latin typeface="Roboto" panose="02000000000000000000" pitchFamily="2" charset="0"/>
                <a:ea typeface="Roboto" panose="02000000000000000000" pitchFamily="2" charset="0"/>
                <a:cs typeface="Roboto" panose="02000000000000000000" pitchFamily="2" charset="0"/>
              </a:rPr>
              <a:t>question</a:t>
            </a:r>
            <a:r>
              <a:rPr lang="pt-BR" dirty="0">
                <a:latin typeface="Roboto" panose="02000000000000000000" pitchFamily="2" charset="0"/>
                <a:ea typeface="Roboto" panose="02000000000000000000" pitchFamily="2" charset="0"/>
                <a:cs typeface="Roboto" panose="02000000000000000000" pitchFamily="2" charset="0"/>
              </a:rPr>
              <a:t>, it </a:t>
            </a:r>
            <a:r>
              <a:rPr lang="pt-BR" dirty="0" err="1">
                <a:latin typeface="Roboto" panose="02000000000000000000" pitchFamily="2" charset="0"/>
                <a:ea typeface="Roboto" panose="02000000000000000000" pitchFamily="2" charset="0"/>
                <a:cs typeface="Roboto" panose="02000000000000000000" pitchFamily="2" charset="0"/>
              </a:rPr>
              <a:t>truthfully</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says</a:t>
            </a:r>
            <a:r>
              <a:rPr lang="pt-BR" dirty="0">
                <a:latin typeface="Roboto" panose="02000000000000000000" pitchFamily="2" charset="0"/>
                <a:ea typeface="Roboto" panose="02000000000000000000" pitchFamily="2" charset="0"/>
                <a:cs typeface="Roboto" panose="02000000000000000000" pitchFamily="2" charset="0"/>
              </a:rPr>
              <a:t> it does </a:t>
            </a:r>
            <a:r>
              <a:rPr lang="pt-BR" dirty="0" err="1">
                <a:latin typeface="Roboto" panose="02000000000000000000" pitchFamily="2" charset="0"/>
                <a:ea typeface="Roboto" panose="02000000000000000000" pitchFamily="2" charset="0"/>
                <a:cs typeface="Roboto" panose="02000000000000000000" pitchFamily="2" charset="0"/>
              </a:rPr>
              <a:t>not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know</a:t>
            </a:r>
            <a:r>
              <a:rPr lang="pt-BR" dirty="0">
                <a:latin typeface="Roboto" panose="02000000000000000000" pitchFamily="2" charset="0"/>
                <a:ea typeface="Roboto" panose="02000000000000000000" pitchFamily="2" charset="0"/>
                <a:cs typeface="Roboto" panose="02000000000000000000" pitchFamily="2" charset="0"/>
              </a:rPr>
              <a:t>.</a:t>
            </a:r>
          </a:p>
          <a:p>
            <a:endParaRPr lang="pt-BR" dirty="0">
              <a:latin typeface="Roboto" panose="02000000000000000000" pitchFamily="2" charset="0"/>
              <a:ea typeface="Roboto" panose="02000000000000000000" pitchFamily="2" charset="0"/>
              <a:cs typeface="Roboto" panose="02000000000000000000" pitchFamily="2" charset="0"/>
            </a:endParaRPr>
          </a:p>
          <a:p>
            <a:r>
              <a:rPr lang="pt-BR" dirty="0" err="1">
                <a:latin typeface="Roboto" panose="02000000000000000000" pitchFamily="2" charset="0"/>
                <a:ea typeface="Roboto" panose="02000000000000000000" pitchFamily="2" charset="0"/>
                <a:cs typeface="Roboto" panose="02000000000000000000" pitchFamily="2" charset="0"/>
              </a:rPr>
              <a:t>Current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conversation</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err="1">
                <a:latin typeface="Roboto" panose="02000000000000000000" pitchFamily="2" charset="0"/>
                <a:ea typeface="Roboto" panose="02000000000000000000" pitchFamily="2" charset="0"/>
                <a:cs typeface="Roboto" panose="02000000000000000000" pitchFamily="2" charset="0"/>
              </a:rPr>
              <a:t>Human</a:t>
            </a:r>
            <a:r>
              <a:rPr lang="pt-BR" dirty="0">
                <a:latin typeface="Roboto" panose="02000000000000000000" pitchFamily="2" charset="0"/>
                <a:ea typeface="Roboto" panose="02000000000000000000" pitchFamily="2" charset="0"/>
                <a:cs typeface="Roboto" panose="02000000000000000000" pitchFamily="2" charset="0"/>
              </a:rPr>
              <a:t>: Olá, meu nome é Michel e sou o professor na FIAP</a:t>
            </a:r>
          </a:p>
          <a:p>
            <a:r>
              <a:rPr lang="pt-BR" dirty="0">
                <a:latin typeface="Roboto" panose="02000000000000000000" pitchFamily="2" charset="0"/>
                <a:ea typeface="Roboto" panose="02000000000000000000" pitchFamily="2" charset="0"/>
                <a:cs typeface="Roboto" panose="02000000000000000000" pitchFamily="2" charset="0"/>
              </a:rPr>
              <a:t>AI: Olá, Michel! É um prazer conhecê-lo. Como posso ajudá-lo hoje?</a:t>
            </a:r>
          </a:p>
          <a:p>
            <a:r>
              <a:rPr lang="pt-BR" dirty="0" err="1">
                <a:latin typeface="Roboto" panose="02000000000000000000" pitchFamily="2" charset="0"/>
                <a:ea typeface="Roboto" panose="02000000000000000000" pitchFamily="2" charset="0"/>
                <a:cs typeface="Roboto" panose="02000000000000000000" pitchFamily="2" charset="0"/>
              </a:rPr>
              <a:t>Human</a:t>
            </a:r>
            <a:r>
              <a:rPr lang="pt-BR" dirty="0">
                <a:latin typeface="Roboto" panose="02000000000000000000" pitchFamily="2" charset="0"/>
                <a:ea typeface="Roboto" panose="02000000000000000000" pitchFamily="2" charset="0"/>
                <a:cs typeface="Roboto" panose="02000000000000000000" pitchFamily="2" charset="0"/>
              </a:rPr>
              <a:t>: Você conhece a FIAP?</a:t>
            </a:r>
          </a:p>
          <a:p>
            <a:r>
              <a:rPr lang="pt-BR" dirty="0">
                <a:latin typeface="Roboto" panose="02000000000000000000" pitchFamily="2" charset="0"/>
                <a:ea typeface="Roboto" panose="02000000000000000000" pitchFamily="2" charset="0"/>
                <a:cs typeface="Roboto" panose="02000000000000000000" pitchFamily="2" charset="0"/>
              </a:rPr>
              <a:t>AI:</a:t>
            </a:r>
          </a:p>
          <a:p>
            <a:endParaRPr lang="pt-BR" dirty="0">
              <a:latin typeface="Roboto" panose="02000000000000000000" pitchFamily="2" charset="0"/>
              <a:ea typeface="Roboto" panose="02000000000000000000" pitchFamily="2" charset="0"/>
              <a:cs typeface="Roboto" panose="02000000000000000000" pitchFamily="2" charset="0"/>
            </a:endParaRPr>
          </a:p>
          <a:p>
            <a:r>
              <a:rPr lang="pt-BR" dirty="0">
                <a:latin typeface="Roboto" panose="02000000000000000000" pitchFamily="2" charset="0"/>
                <a:ea typeface="Roboto" panose="02000000000000000000" pitchFamily="2" charset="0"/>
                <a:cs typeface="Roboto" panose="02000000000000000000" pitchFamily="2" charset="0"/>
              </a:rPr>
              <a:t>&gt; </a:t>
            </a:r>
            <a:r>
              <a:rPr lang="pt-BR" dirty="0" err="1">
                <a:latin typeface="Roboto" panose="02000000000000000000" pitchFamily="2" charset="0"/>
                <a:ea typeface="Roboto" panose="02000000000000000000" pitchFamily="2" charset="0"/>
                <a:cs typeface="Roboto" panose="02000000000000000000" pitchFamily="2" charset="0"/>
              </a:rPr>
              <a:t>Finished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chain</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Sim, eu conheço a FIAP. A FIAP é uma instituição de ensino superior localizada em São Paulo, Brasil. Ela oferece cursos de graduação e pós-graduação nas áreas de tecnologia da informação, negócios e engenharia. A FIAP também é conhecida por suas parcerias com empresas de tecnologia e por promover eventos e competições relacionadas à área.</a:t>
            </a:r>
          </a:p>
        </p:txBody>
      </p:sp>
      <p:sp>
        <p:nvSpPr>
          <p:cNvPr id="3" name="CaixaDeTexto 2">
            <a:extLst>
              <a:ext uri="{FF2B5EF4-FFF2-40B4-BE49-F238E27FC236}">
                <a16:creationId xmlns:a16="http://schemas.microsoft.com/office/drawing/2014/main" id="{8722FB5D-1420-18F1-8ED9-73C072BB6169}"/>
              </a:ext>
            </a:extLst>
          </p:cNvPr>
          <p:cNvSpPr txBox="1"/>
          <p:nvPr/>
        </p:nvSpPr>
        <p:spPr>
          <a:xfrm>
            <a:off x="292607" y="1778021"/>
            <a:ext cx="11606785" cy="329425"/>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err="1"/>
              <a:t>conversation.predict</a:t>
            </a:r>
            <a:r>
              <a:rPr lang="pt-BR" dirty="0"/>
              <a:t>(input="Você conhece a FIAP?")</a:t>
            </a:r>
          </a:p>
        </p:txBody>
      </p:sp>
      <p:sp>
        <p:nvSpPr>
          <p:cNvPr id="4" name="Retângulo 3">
            <a:extLst>
              <a:ext uri="{FF2B5EF4-FFF2-40B4-BE49-F238E27FC236}">
                <a16:creationId xmlns:a16="http://schemas.microsoft.com/office/drawing/2014/main" id="{D528A6B6-C65A-9577-5A53-161781FDC94C}"/>
              </a:ext>
            </a:extLst>
          </p:cNvPr>
          <p:cNvSpPr/>
          <p:nvPr/>
        </p:nvSpPr>
        <p:spPr>
          <a:xfrm>
            <a:off x="9375494" y="3313261"/>
            <a:ext cx="2511706" cy="912357"/>
          </a:xfrm>
          <a:prstGeom prst="rect">
            <a:avLst/>
          </a:prstGeom>
          <a:solidFill>
            <a:srgbClr val="E037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latin typeface="Roboto" panose="02000000000000000000" pitchFamily="2" charset="0"/>
                <a:ea typeface="Roboto" panose="02000000000000000000" pitchFamily="2" charset="0"/>
                <a:cs typeface="Roboto" panose="02000000000000000000" pitchFamily="2" charset="0"/>
              </a:rPr>
              <a:t>Memória sendo construída</a:t>
            </a:r>
          </a:p>
        </p:txBody>
      </p:sp>
      <p:cxnSp>
        <p:nvCxnSpPr>
          <p:cNvPr id="8" name="Conector de Seta Reta 7">
            <a:extLst>
              <a:ext uri="{FF2B5EF4-FFF2-40B4-BE49-F238E27FC236}">
                <a16:creationId xmlns:a16="http://schemas.microsoft.com/office/drawing/2014/main" id="{5558CDA1-A152-D340-3F18-8F44B820A273}"/>
              </a:ext>
            </a:extLst>
          </p:cNvPr>
          <p:cNvCxnSpPr/>
          <p:nvPr/>
        </p:nvCxnSpPr>
        <p:spPr>
          <a:xfrm>
            <a:off x="5926238" y="3769439"/>
            <a:ext cx="3402957" cy="0"/>
          </a:xfrm>
          <a:prstGeom prst="straightConnector1">
            <a:avLst/>
          </a:prstGeom>
          <a:ln w="57150">
            <a:solidFill>
              <a:srgbClr val="E0375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221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BUFFER</a:t>
            </a:r>
            <a:r>
              <a:rPr lang="pt-BR" sz="2800" dirty="0">
                <a:solidFill>
                  <a:srgbClr val="94A2AC"/>
                </a:solidFill>
                <a:latin typeface="Roboto"/>
                <a:ea typeface="Roboto"/>
                <a:cs typeface="Roboto"/>
                <a:sym typeface="Roboto"/>
              </a:rPr>
              <a:t> DE CONVERSA</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Finalmente a dedução conforme o contexto armazenado,</a:t>
            </a:r>
          </a:p>
        </p:txBody>
      </p:sp>
      <p:sp>
        <p:nvSpPr>
          <p:cNvPr id="7" name="CaixaDeTexto 6">
            <a:extLst>
              <a:ext uri="{FF2B5EF4-FFF2-40B4-BE49-F238E27FC236}">
                <a16:creationId xmlns:a16="http://schemas.microsoft.com/office/drawing/2014/main" id="{5624D58B-1621-81F1-9DD4-8D9E9C76E207}"/>
              </a:ext>
            </a:extLst>
          </p:cNvPr>
          <p:cNvSpPr txBox="1"/>
          <p:nvPr/>
        </p:nvSpPr>
        <p:spPr>
          <a:xfrm>
            <a:off x="292607" y="2107446"/>
            <a:ext cx="11606784" cy="3754874"/>
          </a:xfrm>
          <a:prstGeom prst="rect">
            <a:avLst/>
          </a:prstGeom>
          <a:noFill/>
        </p:spPr>
        <p:txBody>
          <a:bodyPr wrap="square">
            <a:spAutoFit/>
          </a:bodyPr>
          <a:lstStyle/>
          <a:p>
            <a:r>
              <a:rPr lang="pt-BR" dirty="0">
                <a:latin typeface="Roboto" panose="02000000000000000000" pitchFamily="2" charset="0"/>
                <a:ea typeface="Roboto" panose="02000000000000000000" pitchFamily="2" charset="0"/>
                <a:cs typeface="Roboto" panose="02000000000000000000" pitchFamily="2" charset="0"/>
              </a:rPr>
              <a:t>&gt; </a:t>
            </a:r>
            <a:r>
              <a:rPr lang="pt-BR" dirty="0" err="1">
                <a:latin typeface="Roboto" panose="02000000000000000000" pitchFamily="2" charset="0"/>
                <a:ea typeface="Roboto" panose="02000000000000000000" pitchFamily="2" charset="0"/>
                <a:cs typeface="Roboto" panose="02000000000000000000" pitchFamily="2" charset="0"/>
              </a:rPr>
              <a:t>Entering</a:t>
            </a:r>
            <a:r>
              <a:rPr lang="pt-BR" dirty="0">
                <a:latin typeface="Roboto" panose="02000000000000000000" pitchFamily="2" charset="0"/>
                <a:ea typeface="Roboto" panose="02000000000000000000" pitchFamily="2" charset="0"/>
                <a:cs typeface="Roboto" panose="02000000000000000000" pitchFamily="2" charset="0"/>
              </a:rPr>
              <a:t> new </a:t>
            </a:r>
            <a:r>
              <a:rPr lang="pt-BR" dirty="0" err="1">
                <a:latin typeface="Roboto" panose="02000000000000000000" pitchFamily="2" charset="0"/>
                <a:ea typeface="Roboto" panose="02000000000000000000" pitchFamily="2" charset="0"/>
                <a:cs typeface="Roboto" panose="02000000000000000000" pitchFamily="2" charset="0"/>
              </a:rPr>
              <a:t>ConversationChain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chain</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Prompt </a:t>
            </a:r>
            <a:r>
              <a:rPr lang="pt-BR" dirty="0" err="1">
                <a:latin typeface="Roboto" panose="02000000000000000000" pitchFamily="2" charset="0"/>
                <a:ea typeface="Roboto" panose="02000000000000000000" pitchFamily="2" charset="0"/>
                <a:cs typeface="Roboto" panose="02000000000000000000" pitchFamily="2" charset="0"/>
              </a:rPr>
              <a:t>after</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formatting</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The </a:t>
            </a:r>
            <a:r>
              <a:rPr lang="pt-BR" dirty="0" err="1">
                <a:latin typeface="Roboto" panose="02000000000000000000" pitchFamily="2" charset="0"/>
                <a:ea typeface="Roboto" panose="02000000000000000000" pitchFamily="2" charset="0"/>
                <a:cs typeface="Roboto" panose="02000000000000000000" pitchFamily="2" charset="0"/>
              </a:rPr>
              <a:t>following</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is</a:t>
            </a:r>
            <a:r>
              <a:rPr lang="pt-BR" dirty="0">
                <a:latin typeface="Roboto" panose="02000000000000000000" pitchFamily="2" charset="0"/>
                <a:ea typeface="Roboto" panose="02000000000000000000" pitchFamily="2" charset="0"/>
                <a:cs typeface="Roboto" panose="02000000000000000000" pitchFamily="2" charset="0"/>
              </a:rPr>
              <a:t> a </a:t>
            </a:r>
            <a:r>
              <a:rPr lang="pt-BR" dirty="0" err="1">
                <a:latin typeface="Roboto" panose="02000000000000000000" pitchFamily="2" charset="0"/>
                <a:ea typeface="Roboto" panose="02000000000000000000" pitchFamily="2" charset="0"/>
                <a:cs typeface="Roboto" panose="02000000000000000000" pitchFamily="2" charset="0"/>
              </a:rPr>
              <a:t>friendly</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conversation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between</a:t>
            </a:r>
            <a:r>
              <a:rPr lang="pt-BR" dirty="0">
                <a:latin typeface="Roboto" panose="02000000000000000000" pitchFamily="2" charset="0"/>
                <a:ea typeface="Roboto" panose="02000000000000000000" pitchFamily="2" charset="0"/>
                <a:cs typeface="Roboto" panose="02000000000000000000" pitchFamily="2" charset="0"/>
              </a:rPr>
              <a:t> a </a:t>
            </a:r>
            <a:r>
              <a:rPr lang="pt-BR" dirty="0" err="1">
                <a:latin typeface="Roboto" panose="02000000000000000000" pitchFamily="2" charset="0"/>
                <a:ea typeface="Roboto" panose="02000000000000000000" pitchFamily="2" charset="0"/>
                <a:cs typeface="Roboto" panose="02000000000000000000" pitchFamily="2" charset="0"/>
              </a:rPr>
              <a:t>human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and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an</a:t>
            </a:r>
            <a:r>
              <a:rPr lang="pt-BR" dirty="0">
                <a:latin typeface="Roboto" panose="02000000000000000000" pitchFamily="2" charset="0"/>
                <a:ea typeface="Roboto" panose="02000000000000000000" pitchFamily="2" charset="0"/>
                <a:cs typeface="Roboto" panose="02000000000000000000" pitchFamily="2" charset="0"/>
              </a:rPr>
              <a:t> AI. The AI </a:t>
            </a:r>
            <a:r>
              <a:rPr lang="pt-BR" dirty="0" err="1">
                <a:latin typeface="Roboto" panose="02000000000000000000" pitchFamily="2" charset="0"/>
                <a:ea typeface="Roboto" panose="02000000000000000000" pitchFamily="2" charset="0"/>
                <a:cs typeface="Roboto" panose="02000000000000000000" pitchFamily="2" charset="0"/>
              </a:rPr>
              <a:t>is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talkative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and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provides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lots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of</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specific</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details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from</a:t>
            </a:r>
            <a:r>
              <a:rPr lang="pt-BR" dirty="0">
                <a:latin typeface="Roboto" panose="02000000000000000000" pitchFamily="2" charset="0"/>
                <a:ea typeface="Roboto" panose="02000000000000000000" pitchFamily="2" charset="0"/>
                <a:cs typeface="Roboto" panose="02000000000000000000" pitchFamily="2" charset="0"/>
              </a:rPr>
              <a:t> its </a:t>
            </a:r>
            <a:r>
              <a:rPr lang="pt-BR" dirty="0" err="1">
                <a:latin typeface="Roboto" panose="02000000000000000000" pitchFamily="2" charset="0"/>
                <a:ea typeface="Roboto" panose="02000000000000000000" pitchFamily="2" charset="0"/>
                <a:cs typeface="Roboto" panose="02000000000000000000" pitchFamily="2" charset="0"/>
              </a:rPr>
              <a:t>context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If</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AI does </a:t>
            </a:r>
            <a:r>
              <a:rPr lang="pt-BR" dirty="0" err="1">
                <a:latin typeface="Roboto" panose="02000000000000000000" pitchFamily="2" charset="0"/>
                <a:ea typeface="Roboto" panose="02000000000000000000" pitchFamily="2" charset="0"/>
                <a:cs typeface="Roboto" panose="02000000000000000000" pitchFamily="2" charset="0"/>
              </a:rPr>
              <a:t>not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know</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answer</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to</a:t>
            </a:r>
            <a:r>
              <a:rPr lang="pt-BR" dirty="0">
                <a:latin typeface="Roboto" panose="02000000000000000000" pitchFamily="2" charset="0"/>
                <a:ea typeface="Roboto" panose="02000000000000000000" pitchFamily="2" charset="0"/>
                <a:cs typeface="Roboto" panose="02000000000000000000" pitchFamily="2" charset="0"/>
              </a:rPr>
              <a:t> a </a:t>
            </a:r>
            <a:r>
              <a:rPr lang="pt-BR" dirty="0" err="1">
                <a:latin typeface="Roboto" panose="02000000000000000000" pitchFamily="2" charset="0"/>
                <a:ea typeface="Roboto" panose="02000000000000000000" pitchFamily="2" charset="0"/>
                <a:cs typeface="Roboto" panose="02000000000000000000" pitchFamily="2" charset="0"/>
              </a:rPr>
              <a:t>question</a:t>
            </a:r>
            <a:r>
              <a:rPr lang="pt-BR" dirty="0">
                <a:latin typeface="Roboto" panose="02000000000000000000" pitchFamily="2" charset="0"/>
                <a:ea typeface="Roboto" panose="02000000000000000000" pitchFamily="2" charset="0"/>
                <a:cs typeface="Roboto" panose="02000000000000000000" pitchFamily="2" charset="0"/>
              </a:rPr>
              <a:t>, it </a:t>
            </a:r>
            <a:r>
              <a:rPr lang="pt-BR" dirty="0" err="1">
                <a:latin typeface="Roboto" panose="02000000000000000000" pitchFamily="2" charset="0"/>
                <a:ea typeface="Roboto" panose="02000000000000000000" pitchFamily="2" charset="0"/>
                <a:cs typeface="Roboto" panose="02000000000000000000" pitchFamily="2" charset="0"/>
              </a:rPr>
              <a:t>truthfully</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says</a:t>
            </a:r>
            <a:r>
              <a:rPr lang="pt-BR" dirty="0">
                <a:latin typeface="Roboto" panose="02000000000000000000" pitchFamily="2" charset="0"/>
                <a:ea typeface="Roboto" panose="02000000000000000000" pitchFamily="2" charset="0"/>
                <a:cs typeface="Roboto" panose="02000000000000000000" pitchFamily="2" charset="0"/>
              </a:rPr>
              <a:t> it does </a:t>
            </a:r>
            <a:r>
              <a:rPr lang="pt-BR" dirty="0" err="1">
                <a:latin typeface="Roboto" panose="02000000000000000000" pitchFamily="2" charset="0"/>
                <a:ea typeface="Roboto" panose="02000000000000000000" pitchFamily="2" charset="0"/>
                <a:cs typeface="Roboto" panose="02000000000000000000" pitchFamily="2" charset="0"/>
              </a:rPr>
              <a:t>not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know</a:t>
            </a:r>
            <a:r>
              <a:rPr lang="pt-BR" dirty="0">
                <a:latin typeface="Roboto" panose="02000000000000000000" pitchFamily="2" charset="0"/>
                <a:ea typeface="Roboto" panose="02000000000000000000" pitchFamily="2" charset="0"/>
                <a:cs typeface="Roboto" panose="02000000000000000000" pitchFamily="2" charset="0"/>
              </a:rPr>
              <a:t>.</a:t>
            </a:r>
          </a:p>
          <a:p>
            <a:endParaRPr lang="pt-BR" dirty="0">
              <a:latin typeface="Roboto" panose="02000000000000000000" pitchFamily="2" charset="0"/>
              <a:ea typeface="Roboto" panose="02000000000000000000" pitchFamily="2" charset="0"/>
              <a:cs typeface="Roboto" panose="02000000000000000000" pitchFamily="2" charset="0"/>
            </a:endParaRPr>
          </a:p>
          <a:p>
            <a:r>
              <a:rPr lang="pt-BR" dirty="0" err="1">
                <a:latin typeface="Roboto" panose="02000000000000000000" pitchFamily="2" charset="0"/>
                <a:ea typeface="Roboto" panose="02000000000000000000" pitchFamily="2" charset="0"/>
                <a:cs typeface="Roboto" panose="02000000000000000000" pitchFamily="2" charset="0"/>
              </a:rPr>
              <a:t>Current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conversation</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err="1">
                <a:latin typeface="Roboto" panose="02000000000000000000" pitchFamily="2" charset="0"/>
                <a:ea typeface="Roboto" panose="02000000000000000000" pitchFamily="2" charset="0"/>
                <a:cs typeface="Roboto" panose="02000000000000000000" pitchFamily="2" charset="0"/>
              </a:rPr>
              <a:t>Human</a:t>
            </a:r>
            <a:r>
              <a:rPr lang="pt-BR" dirty="0">
                <a:latin typeface="Roboto" panose="02000000000000000000" pitchFamily="2" charset="0"/>
                <a:ea typeface="Roboto" panose="02000000000000000000" pitchFamily="2" charset="0"/>
                <a:cs typeface="Roboto" panose="02000000000000000000" pitchFamily="2" charset="0"/>
              </a:rPr>
              <a:t>: Olá, meu nome é Michel e sou o professor na FIAP</a:t>
            </a:r>
          </a:p>
          <a:p>
            <a:r>
              <a:rPr lang="pt-BR" dirty="0">
                <a:latin typeface="Roboto" panose="02000000000000000000" pitchFamily="2" charset="0"/>
                <a:ea typeface="Roboto" panose="02000000000000000000" pitchFamily="2" charset="0"/>
                <a:cs typeface="Roboto" panose="02000000000000000000" pitchFamily="2" charset="0"/>
              </a:rPr>
              <a:t>AI: Olá, Michel! É um prazer conhecê-lo. Como posso ajudá-lo hoje?</a:t>
            </a:r>
          </a:p>
          <a:p>
            <a:r>
              <a:rPr lang="pt-BR" dirty="0" err="1">
                <a:latin typeface="Roboto" panose="02000000000000000000" pitchFamily="2" charset="0"/>
                <a:ea typeface="Roboto" panose="02000000000000000000" pitchFamily="2" charset="0"/>
                <a:cs typeface="Roboto" panose="02000000000000000000" pitchFamily="2" charset="0"/>
              </a:rPr>
              <a:t>Human</a:t>
            </a:r>
            <a:r>
              <a:rPr lang="pt-BR" dirty="0">
                <a:latin typeface="Roboto" panose="02000000000000000000" pitchFamily="2" charset="0"/>
                <a:ea typeface="Roboto" panose="02000000000000000000" pitchFamily="2" charset="0"/>
                <a:cs typeface="Roboto" panose="02000000000000000000" pitchFamily="2" charset="0"/>
              </a:rPr>
              <a:t>: Você conhece a FIAP?</a:t>
            </a:r>
          </a:p>
          <a:p>
            <a:r>
              <a:rPr lang="pt-BR" dirty="0">
                <a:latin typeface="Roboto" panose="02000000000000000000" pitchFamily="2" charset="0"/>
                <a:ea typeface="Roboto" panose="02000000000000000000" pitchFamily="2" charset="0"/>
                <a:cs typeface="Roboto" panose="02000000000000000000" pitchFamily="2" charset="0"/>
              </a:rPr>
              <a:t>AI: Sim, eu conheço a FIAP. A FIAP é uma instituição de ensino superior localizada em São Paulo, Brasil. Ela oferece cursos de graduação e pós-graduação nas áreas de tecnologia da informação, negócios e engenharia. A FIAP também é conhecida por suas parcerias com empresas de tecnologia e por promover eventos e competições relacionadas à área.</a:t>
            </a:r>
          </a:p>
          <a:p>
            <a:r>
              <a:rPr lang="pt-BR" dirty="0" err="1">
                <a:latin typeface="Roboto" panose="02000000000000000000" pitchFamily="2" charset="0"/>
                <a:ea typeface="Roboto" panose="02000000000000000000" pitchFamily="2" charset="0"/>
                <a:cs typeface="Roboto" panose="02000000000000000000" pitchFamily="2" charset="0"/>
              </a:rPr>
              <a:t>Human</a:t>
            </a:r>
            <a:r>
              <a:rPr lang="pt-BR" dirty="0">
                <a:latin typeface="Roboto" panose="02000000000000000000" pitchFamily="2" charset="0"/>
                <a:ea typeface="Roboto" panose="02000000000000000000" pitchFamily="2" charset="0"/>
                <a:cs typeface="Roboto" panose="02000000000000000000" pitchFamily="2" charset="0"/>
              </a:rPr>
              <a:t>: Qual é o meu nome e onde eu trabalho?</a:t>
            </a:r>
          </a:p>
          <a:p>
            <a:r>
              <a:rPr lang="pt-BR" dirty="0">
                <a:latin typeface="Roboto" panose="02000000000000000000" pitchFamily="2" charset="0"/>
                <a:ea typeface="Roboto" panose="02000000000000000000" pitchFamily="2" charset="0"/>
                <a:cs typeface="Roboto" panose="02000000000000000000" pitchFamily="2" charset="0"/>
              </a:rPr>
              <a:t>AI:</a:t>
            </a:r>
          </a:p>
          <a:p>
            <a:endParaRPr lang="pt-BR" dirty="0">
              <a:latin typeface="Roboto" panose="02000000000000000000" pitchFamily="2" charset="0"/>
              <a:ea typeface="Roboto" panose="02000000000000000000" pitchFamily="2" charset="0"/>
              <a:cs typeface="Roboto" panose="02000000000000000000" pitchFamily="2" charset="0"/>
            </a:endParaRPr>
          </a:p>
          <a:p>
            <a:r>
              <a:rPr lang="pt-BR" dirty="0">
                <a:latin typeface="Roboto" panose="02000000000000000000" pitchFamily="2" charset="0"/>
                <a:ea typeface="Roboto" panose="02000000000000000000" pitchFamily="2" charset="0"/>
                <a:cs typeface="Roboto" panose="02000000000000000000" pitchFamily="2" charset="0"/>
              </a:rPr>
              <a:t>&gt; </a:t>
            </a:r>
            <a:r>
              <a:rPr lang="pt-BR" dirty="0" err="1">
                <a:latin typeface="Roboto" panose="02000000000000000000" pitchFamily="2" charset="0"/>
                <a:ea typeface="Roboto" panose="02000000000000000000" pitchFamily="2" charset="0"/>
                <a:cs typeface="Roboto" panose="02000000000000000000" pitchFamily="2" charset="0"/>
              </a:rPr>
              <a:t>Finished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chain</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Seu nome é Michel e você trabalha na FIAP como professor.</a:t>
            </a:r>
          </a:p>
        </p:txBody>
      </p:sp>
      <p:sp>
        <p:nvSpPr>
          <p:cNvPr id="3" name="CaixaDeTexto 2">
            <a:extLst>
              <a:ext uri="{FF2B5EF4-FFF2-40B4-BE49-F238E27FC236}">
                <a16:creationId xmlns:a16="http://schemas.microsoft.com/office/drawing/2014/main" id="{8722FB5D-1420-18F1-8ED9-73C072BB6169}"/>
              </a:ext>
            </a:extLst>
          </p:cNvPr>
          <p:cNvSpPr txBox="1"/>
          <p:nvPr/>
        </p:nvSpPr>
        <p:spPr>
          <a:xfrm>
            <a:off x="292607" y="1778021"/>
            <a:ext cx="11606785" cy="329425"/>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err="1"/>
              <a:t>conversation.predict</a:t>
            </a:r>
            <a:r>
              <a:rPr lang="pt-BR" dirty="0"/>
              <a:t>(input="Qual é o meu nome e onde eu trabalho?")</a:t>
            </a:r>
          </a:p>
        </p:txBody>
      </p:sp>
    </p:spTree>
    <p:extLst>
      <p:ext uri="{BB962C8B-B14F-4D97-AF65-F5344CB8AC3E}">
        <p14:creationId xmlns:p14="http://schemas.microsoft.com/office/powerpoint/2010/main" val="4261085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BUFFER</a:t>
            </a:r>
            <a:r>
              <a:rPr lang="pt-BR" sz="2800" dirty="0">
                <a:solidFill>
                  <a:srgbClr val="94A2AC"/>
                </a:solidFill>
                <a:latin typeface="Roboto"/>
                <a:ea typeface="Roboto"/>
                <a:cs typeface="Roboto"/>
                <a:sym typeface="Roboto"/>
              </a:rPr>
              <a:t> DE CONVERSA</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Adicionando contextos específicos.</a:t>
            </a:r>
          </a:p>
        </p:txBody>
      </p:sp>
      <p:sp>
        <p:nvSpPr>
          <p:cNvPr id="6" name="CaixaDeTexto 5">
            <a:extLst>
              <a:ext uri="{FF2B5EF4-FFF2-40B4-BE49-F238E27FC236}">
                <a16:creationId xmlns:a16="http://schemas.microsoft.com/office/drawing/2014/main" id="{D2E72074-84E5-E5C5-803D-E260EA3F049B}"/>
              </a:ext>
            </a:extLst>
          </p:cNvPr>
          <p:cNvSpPr txBox="1"/>
          <p:nvPr/>
        </p:nvSpPr>
        <p:spPr>
          <a:xfrm>
            <a:off x="292607" y="1506042"/>
            <a:ext cx="11606785" cy="626052"/>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err="1"/>
              <a:t>memory.save_context</a:t>
            </a:r>
            <a:r>
              <a:rPr lang="pt-BR" dirty="0"/>
              <a:t>({"input": "Eu tenho dois filhos, uma de 10 anos e um de 6 anos."}, </a:t>
            </a:r>
          </a:p>
          <a:p>
            <a:r>
              <a:rPr lang="pt-BR" dirty="0"/>
              <a:t>                    {"output": "Legal, então você tem um casal."})</a:t>
            </a:r>
          </a:p>
        </p:txBody>
      </p:sp>
      <p:sp>
        <p:nvSpPr>
          <p:cNvPr id="4" name="CaixaDeTexto 3">
            <a:extLst>
              <a:ext uri="{FF2B5EF4-FFF2-40B4-BE49-F238E27FC236}">
                <a16:creationId xmlns:a16="http://schemas.microsoft.com/office/drawing/2014/main" id="{B87CAB09-4DDD-5ACD-1CD8-E6C0D8C6BC66}"/>
              </a:ext>
            </a:extLst>
          </p:cNvPr>
          <p:cNvSpPr txBox="1"/>
          <p:nvPr/>
        </p:nvSpPr>
        <p:spPr>
          <a:xfrm>
            <a:off x="280414" y="2132094"/>
            <a:ext cx="11606785" cy="369291"/>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err="1"/>
              <a:t>conversation.predict</a:t>
            </a:r>
            <a:r>
              <a:rPr lang="pt-BR" dirty="0"/>
              <a:t>(input="Em que ano meus filhos nasceram, sabendo que estamos em 2023?")</a:t>
            </a:r>
          </a:p>
        </p:txBody>
      </p:sp>
      <p:sp>
        <p:nvSpPr>
          <p:cNvPr id="11" name="CaixaDeTexto 10">
            <a:extLst>
              <a:ext uri="{FF2B5EF4-FFF2-40B4-BE49-F238E27FC236}">
                <a16:creationId xmlns:a16="http://schemas.microsoft.com/office/drawing/2014/main" id="{B7E05314-333B-782A-20F6-B682A1AF394B}"/>
              </a:ext>
            </a:extLst>
          </p:cNvPr>
          <p:cNvSpPr txBox="1"/>
          <p:nvPr/>
        </p:nvSpPr>
        <p:spPr>
          <a:xfrm>
            <a:off x="280415" y="2501385"/>
            <a:ext cx="11606784" cy="4293483"/>
          </a:xfrm>
          <a:prstGeom prst="rect">
            <a:avLst/>
          </a:prstGeom>
          <a:noFill/>
        </p:spPr>
        <p:txBody>
          <a:bodyPr wrap="square">
            <a:spAutoFit/>
          </a:bodyPr>
          <a:lstStyle/>
          <a:p>
            <a:r>
              <a:rPr lang="pt-BR" sz="1300" dirty="0">
                <a:latin typeface="Roboto" panose="02000000000000000000" pitchFamily="2" charset="0"/>
                <a:ea typeface="Roboto" panose="02000000000000000000" pitchFamily="2" charset="0"/>
                <a:cs typeface="Roboto" panose="02000000000000000000" pitchFamily="2" charset="0"/>
              </a:rPr>
              <a:t>&gt; </a:t>
            </a:r>
            <a:r>
              <a:rPr lang="pt-BR" sz="1300" dirty="0" err="1">
                <a:latin typeface="Roboto" panose="02000000000000000000" pitchFamily="2" charset="0"/>
                <a:ea typeface="Roboto" panose="02000000000000000000" pitchFamily="2" charset="0"/>
                <a:cs typeface="Roboto" panose="02000000000000000000" pitchFamily="2" charset="0"/>
              </a:rPr>
              <a:t>Entering</a:t>
            </a:r>
            <a:r>
              <a:rPr lang="pt-BR" sz="1300" dirty="0">
                <a:latin typeface="Roboto" panose="02000000000000000000" pitchFamily="2" charset="0"/>
                <a:ea typeface="Roboto" panose="02000000000000000000" pitchFamily="2" charset="0"/>
                <a:cs typeface="Roboto" panose="02000000000000000000" pitchFamily="2" charset="0"/>
              </a:rPr>
              <a:t> new </a:t>
            </a:r>
            <a:r>
              <a:rPr lang="pt-BR" sz="1300" dirty="0" err="1">
                <a:latin typeface="Roboto" panose="02000000000000000000" pitchFamily="2" charset="0"/>
                <a:ea typeface="Roboto" panose="02000000000000000000" pitchFamily="2" charset="0"/>
                <a:cs typeface="Roboto" panose="02000000000000000000" pitchFamily="2" charset="0"/>
              </a:rPr>
              <a:t>ConversationChain</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chain</a:t>
            </a:r>
            <a:r>
              <a:rPr lang="pt-BR" sz="1300" dirty="0">
                <a:latin typeface="Roboto" panose="02000000000000000000" pitchFamily="2" charset="0"/>
                <a:ea typeface="Roboto" panose="02000000000000000000" pitchFamily="2" charset="0"/>
                <a:cs typeface="Roboto" panose="02000000000000000000" pitchFamily="2" charset="0"/>
              </a:rPr>
              <a:t>...</a:t>
            </a:r>
          </a:p>
          <a:p>
            <a:r>
              <a:rPr lang="pt-BR" sz="1300" dirty="0">
                <a:latin typeface="Roboto" panose="02000000000000000000" pitchFamily="2" charset="0"/>
                <a:ea typeface="Roboto" panose="02000000000000000000" pitchFamily="2" charset="0"/>
                <a:cs typeface="Roboto" panose="02000000000000000000" pitchFamily="2" charset="0"/>
              </a:rPr>
              <a:t>Prompt </a:t>
            </a:r>
            <a:r>
              <a:rPr lang="pt-BR" sz="1300" dirty="0" err="1">
                <a:latin typeface="Roboto" panose="02000000000000000000" pitchFamily="2" charset="0"/>
                <a:ea typeface="Roboto" panose="02000000000000000000" pitchFamily="2" charset="0"/>
                <a:cs typeface="Roboto" panose="02000000000000000000" pitchFamily="2" charset="0"/>
              </a:rPr>
              <a:t>after</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formatting</a:t>
            </a:r>
            <a:r>
              <a:rPr lang="pt-BR" sz="1300" dirty="0">
                <a:latin typeface="Roboto" panose="02000000000000000000" pitchFamily="2" charset="0"/>
                <a:ea typeface="Roboto" panose="02000000000000000000" pitchFamily="2" charset="0"/>
                <a:cs typeface="Roboto" panose="02000000000000000000" pitchFamily="2" charset="0"/>
              </a:rPr>
              <a:t>:</a:t>
            </a:r>
          </a:p>
          <a:p>
            <a:r>
              <a:rPr lang="pt-BR" sz="1300" dirty="0">
                <a:latin typeface="Roboto" panose="02000000000000000000" pitchFamily="2" charset="0"/>
                <a:ea typeface="Roboto" panose="02000000000000000000" pitchFamily="2" charset="0"/>
                <a:cs typeface="Roboto" panose="02000000000000000000" pitchFamily="2" charset="0"/>
              </a:rPr>
              <a:t>The </a:t>
            </a:r>
            <a:r>
              <a:rPr lang="pt-BR" sz="1300" dirty="0" err="1">
                <a:latin typeface="Roboto" panose="02000000000000000000" pitchFamily="2" charset="0"/>
                <a:ea typeface="Roboto" panose="02000000000000000000" pitchFamily="2" charset="0"/>
                <a:cs typeface="Roboto" panose="02000000000000000000" pitchFamily="2" charset="0"/>
              </a:rPr>
              <a:t>following</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is</a:t>
            </a:r>
            <a:r>
              <a:rPr lang="pt-BR" sz="1300" dirty="0">
                <a:latin typeface="Roboto" panose="02000000000000000000" pitchFamily="2" charset="0"/>
                <a:ea typeface="Roboto" panose="02000000000000000000" pitchFamily="2" charset="0"/>
                <a:cs typeface="Roboto" panose="02000000000000000000" pitchFamily="2" charset="0"/>
              </a:rPr>
              <a:t> a </a:t>
            </a:r>
            <a:r>
              <a:rPr lang="pt-BR" sz="1300" dirty="0" err="1">
                <a:latin typeface="Roboto" panose="02000000000000000000" pitchFamily="2" charset="0"/>
                <a:ea typeface="Roboto" panose="02000000000000000000" pitchFamily="2" charset="0"/>
                <a:cs typeface="Roboto" panose="02000000000000000000" pitchFamily="2" charset="0"/>
              </a:rPr>
              <a:t>friendly</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conversation</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between</a:t>
            </a:r>
            <a:r>
              <a:rPr lang="pt-BR" sz="1300" dirty="0">
                <a:latin typeface="Roboto" panose="02000000000000000000" pitchFamily="2" charset="0"/>
                <a:ea typeface="Roboto" panose="02000000000000000000" pitchFamily="2" charset="0"/>
                <a:cs typeface="Roboto" panose="02000000000000000000" pitchFamily="2" charset="0"/>
              </a:rPr>
              <a:t> a </a:t>
            </a:r>
            <a:r>
              <a:rPr lang="pt-BR" sz="1300" dirty="0" err="1">
                <a:latin typeface="Roboto" panose="02000000000000000000" pitchFamily="2" charset="0"/>
                <a:ea typeface="Roboto" panose="02000000000000000000" pitchFamily="2" charset="0"/>
                <a:cs typeface="Roboto" panose="02000000000000000000" pitchFamily="2" charset="0"/>
              </a:rPr>
              <a:t>human</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and</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an</a:t>
            </a:r>
            <a:r>
              <a:rPr lang="pt-BR" sz="1300" dirty="0">
                <a:latin typeface="Roboto" panose="02000000000000000000" pitchFamily="2" charset="0"/>
                <a:ea typeface="Roboto" panose="02000000000000000000" pitchFamily="2" charset="0"/>
                <a:cs typeface="Roboto" panose="02000000000000000000" pitchFamily="2" charset="0"/>
              </a:rPr>
              <a:t> AI. The AI </a:t>
            </a:r>
            <a:r>
              <a:rPr lang="pt-BR" sz="1300" dirty="0" err="1">
                <a:latin typeface="Roboto" panose="02000000000000000000" pitchFamily="2" charset="0"/>
                <a:ea typeface="Roboto" panose="02000000000000000000" pitchFamily="2" charset="0"/>
                <a:cs typeface="Roboto" panose="02000000000000000000" pitchFamily="2" charset="0"/>
              </a:rPr>
              <a:t>is</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talkative</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and</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provides</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lots</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of</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specific</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details</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from</a:t>
            </a:r>
            <a:r>
              <a:rPr lang="pt-BR" sz="1300" dirty="0">
                <a:latin typeface="Roboto" panose="02000000000000000000" pitchFamily="2" charset="0"/>
                <a:ea typeface="Roboto" panose="02000000000000000000" pitchFamily="2" charset="0"/>
                <a:cs typeface="Roboto" panose="02000000000000000000" pitchFamily="2" charset="0"/>
              </a:rPr>
              <a:t> its </a:t>
            </a:r>
            <a:r>
              <a:rPr lang="pt-BR" sz="1300" dirty="0" err="1">
                <a:latin typeface="Roboto" panose="02000000000000000000" pitchFamily="2" charset="0"/>
                <a:ea typeface="Roboto" panose="02000000000000000000" pitchFamily="2" charset="0"/>
                <a:cs typeface="Roboto" panose="02000000000000000000" pitchFamily="2" charset="0"/>
              </a:rPr>
              <a:t>context</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If</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the</a:t>
            </a:r>
            <a:r>
              <a:rPr lang="pt-BR" sz="1300" dirty="0">
                <a:latin typeface="Roboto" panose="02000000000000000000" pitchFamily="2" charset="0"/>
                <a:ea typeface="Roboto" panose="02000000000000000000" pitchFamily="2" charset="0"/>
                <a:cs typeface="Roboto" panose="02000000000000000000" pitchFamily="2" charset="0"/>
              </a:rPr>
              <a:t> AI does </a:t>
            </a:r>
            <a:r>
              <a:rPr lang="pt-BR" sz="1300" dirty="0" err="1">
                <a:latin typeface="Roboto" panose="02000000000000000000" pitchFamily="2" charset="0"/>
                <a:ea typeface="Roboto" panose="02000000000000000000" pitchFamily="2" charset="0"/>
                <a:cs typeface="Roboto" panose="02000000000000000000" pitchFamily="2" charset="0"/>
              </a:rPr>
              <a:t>not</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know</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the</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answer</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to</a:t>
            </a:r>
            <a:r>
              <a:rPr lang="pt-BR" sz="1300" dirty="0">
                <a:latin typeface="Roboto" panose="02000000000000000000" pitchFamily="2" charset="0"/>
                <a:ea typeface="Roboto" panose="02000000000000000000" pitchFamily="2" charset="0"/>
                <a:cs typeface="Roboto" panose="02000000000000000000" pitchFamily="2" charset="0"/>
              </a:rPr>
              <a:t> a </a:t>
            </a:r>
            <a:r>
              <a:rPr lang="pt-BR" sz="1300" dirty="0" err="1">
                <a:latin typeface="Roboto" panose="02000000000000000000" pitchFamily="2" charset="0"/>
                <a:ea typeface="Roboto" panose="02000000000000000000" pitchFamily="2" charset="0"/>
                <a:cs typeface="Roboto" panose="02000000000000000000" pitchFamily="2" charset="0"/>
              </a:rPr>
              <a:t>question</a:t>
            </a:r>
            <a:r>
              <a:rPr lang="pt-BR" sz="1300" dirty="0">
                <a:latin typeface="Roboto" panose="02000000000000000000" pitchFamily="2" charset="0"/>
                <a:ea typeface="Roboto" panose="02000000000000000000" pitchFamily="2" charset="0"/>
                <a:cs typeface="Roboto" panose="02000000000000000000" pitchFamily="2" charset="0"/>
              </a:rPr>
              <a:t>, it </a:t>
            </a:r>
            <a:r>
              <a:rPr lang="pt-BR" sz="1300" dirty="0" err="1">
                <a:latin typeface="Roboto" panose="02000000000000000000" pitchFamily="2" charset="0"/>
                <a:ea typeface="Roboto" panose="02000000000000000000" pitchFamily="2" charset="0"/>
                <a:cs typeface="Roboto" panose="02000000000000000000" pitchFamily="2" charset="0"/>
              </a:rPr>
              <a:t>truthfully</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says</a:t>
            </a:r>
            <a:r>
              <a:rPr lang="pt-BR" sz="1300" dirty="0">
                <a:latin typeface="Roboto" panose="02000000000000000000" pitchFamily="2" charset="0"/>
                <a:ea typeface="Roboto" panose="02000000000000000000" pitchFamily="2" charset="0"/>
                <a:cs typeface="Roboto" panose="02000000000000000000" pitchFamily="2" charset="0"/>
              </a:rPr>
              <a:t> it does </a:t>
            </a:r>
            <a:r>
              <a:rPr lang="pt-BR" sz="1300" dirty="0" err="1">
                <a:latin typeface="Roboto" panose="02000000000000000000" pitchFamily="2" charset="0"/>
                <a:ea typeface="Roboto" panose="02000000000000000000" pitchFamily="2" charset="0"/>
                <a:cs typeface="Roboto" panose="02000000000000000000" pitchFamily="2" charset="0"/>
              </a:rPr>
              <a:t>not</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know</a:t>
            </a:r>
            <a:r>
              <a:rPr lang="pt-BR" sz="1300" dirty="0">
                <a:latin typeface="Roboto" panose="02000000000000000000" pitchFamily="2" charset="0"/>
                <a:ea typeface="Roboto" panose="02000000000000000000" pitchFamily="2" charset="0"/>
                <a:cs typeface="Roboto" panose="02000000000000000000" pitchFamily="2" charset="0"/>
              </a:rPr>
              <a:t>.</a:t>
            </a:r>
          </a:p>
          <a:p>
            <a:endParaRPr lang="pt-BR" sz="1300" dirty="0">
              <a:latin typeface="Roboto" panose="02000000000000000000" pitchFamily="2" charset="0"/>
              <a:ea typeface="Roboto" panose="02000000000000000000" pitchFamily="2" charset="0"/>
              <a:cs typeface="Roboto" panose="02000000000000000000" pitchFamily="2" charset="0"/>
            </a:endParaRPr>
          </a:p>
          <a:p>
            <a:r>
              <a:rPr lang="pt-BR" sz="1300" dirty="0" err="1">
                <a:latin typeface="Roboto" panose="02000000000000000000" pitchFamily="2" charset="0"/>
                <a:ea typeface="Roboto" panose="02000000000000000000" pitchFamily="2" charset="0"/>
                <a:cs typeface="Roboto" panose="02000000000000000000" pitchFamily="2" charset="0"/>
              </a:rPr>
              <a:t>Current</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conversation</a:t>
            </a:r>
            <a:r>
              <a:rPr lang="pt-BR" sz="1300" dirty="0">
                <a:latin typeface="Roboto" panose="02000000000000000000" pitchFamily="2" charset="0"/>
                <a:ea typeface="Roboto" panose="02000000000000000000" pitchFamily="2" charset="0"/>
                <a:cs typeface="Roboto" panose="02000000000000000000" pitchFamily="2" charset="0"/>
              </a:rPr>
              <a:t>:</a:t>
            </a:r>
          </a:p>
          <a:p>
            <a:r>
              <a:rPr lang="pt-BR" sz="1300" dirty="0" err="1">
                <a:latin typeface="Roboto" panose="02000000000000000000" pitchFamily="2" charset="0"/>
                <a:ea typeface="Roboto" panose="02000000000000000000" pitchFamily="2" charset="0"/>
                <a:cs typeface="Roboto" panose="02000000000000000000" pitchFamily="2" charset="0"/>
              </a:rPr>
              <a:t>Human</a:t>
            </a:r>
            <a:r>
              <a:rPr lang="pt-BR" sz="1300" dirty="0">
                <a:latin typeface="Roboto" panose="02000000000000000000" pitchFamily="2" charset="0"/>
                <a:ea typeface="Roboto" panose="02000000000000000000" pitchFamily="2" charset="0"/>
                <a:cs typeface="Roboto" panose="02000000000000000000" pitchFamily="2" charset="0"/>
              </a:rPr>
              <a:t>: Olá, meu nome é Michel e sou o professor na FIAP</a:t>
            </a:r>
          </a:p>
          <a:p>
            <a:r>
              <a:rPr lang="pt-BR" sz="1300" dirty="0">
                <a:latin typeface="Roboto" panose="02000000000000000000" pitchFamily="2" charset="0"/>
                <a:ea typeface="Roboto" panose="02000000000000000000" pitchFamily="2" charset="0"/>
                <a:cs typeface="Roboto" panose="02000000000000000000" pitchFamily="2" charset="0"/>
              </a:rPr>
              <a:t>AI: Olá, Michel! É um prazer conhecê-lo. Como posso ajudá-lo hoje?</a:t>
            </a:r>
          </a:p>
          <a:p>
            <a:r>
              <a:rPr lang="pt-BR" sz="1300" dirty="0" err="1">
                <a:latin typeface="Roboto" panose="02000000000000000000" pitchFamily="2" charset="0"/>
                <a:ea typeface="Roboto" panose="02000000000000000000" pitchFamily="2" charset="0"/>
                <a:cs typeface="Roboto" panose="02000000000000000000" pitchFamily="2" charset="0"/>
              </a:rPr>
              <a:t>Human</a:t>
            </a:r>
            <a:r>
              <a:rPr lang="pt-BR" sz="1300" dirty="0">
                <a:latin typeface="Roboto" panose="02000000000000000000" pitchFamily="2" charset="0"/>
                <a:ea typeface="Roboto" panose="02000000000000000000" pitchFamily="2" charset="0"/>
                <a:cs typeface="Roboto" panose="02000000000000000000" pitchFamily="2" charset="0"/>
              </a:rPr>
              <a:t>: Você conhece a FIAP?</a:t>
            </a:r>
          </a:p>
          <a:p>
            <a:r>
              <a:rPr lang="pt-BR" sz="1300" dirty="0">
                <a:latin typeface="Roboto" panose="02000000000000000000" pitchFamily="2" charset="0"/>
                <a:ea typeface="Roboto" panose="02000000000000000000" pitchFamily="2" charset="0"/>
                <a:cs typeface="Roboto" panose="02000000000000000000" pitchFamily="2" charset="0"/>
              </a:rPr>
              <a:t>AI: Sim, eu conheço a FIAP. A FIAP é uma instituição de ensino superior localizada em São Paulo, Brasil. Ela oferece cursos de graduação e pós-graduação nas áreas de tecnologia da informação, negócios e engenharia. A FIAP também é conhecida por suas parcerias com empresas de tecnologia e por promover eventos e competições relacionadas à área.</a:t>
            </a:r>
          </a:p>
          <a:p>
            <a:r>
              <a:rPr lang="pt-BR" sz="1300" dirty="0" err="1">
                <a:latin typeface="Roboto" panose="02000000000000000000" pitchFamily="2" charset="0"/>
                <a:ea typeface="Roboto" panose="02000000000000000000" pitchFamily="2" charset="0"/>
                <a:cs typeface="Roboto" panose="02000000000000000000" pitchFamily="2" charset="0"/>
              </a:rPr>
              <a:t>Human</a:t>
            </a:r>
            <a:r>
              <a:rPr lang="pt-BR" sz="1300" dirty="0">
                <a:latin typeface="Roboto" panose="02000000000000000000" pitchFamily="2" charset="0"/>
                <a:ea typeface="Roboto" panose="02000000000000000000" pitchFamily="2" charset="0"/>
                <a:cs typeface="Roboto" panose="02000000000000000000" pitchFamily="2" charset="0"/>
              </a:rPr>
              <a:t>: Qual é o meu nome e onde eu trabalho?</a:t>
            </a:r>
          </a:p>
          <a:p>
            <a:r>
              <a:rPr lang="pt-BR" sz="1300" dirty="0">
                <a:latin typeface="Roboto" panose="02000000000000000000" pitchFamily="2" charset="0"/>
                <a:ea typeface="Roboto" panose="02000000000000000000" pitchFamily="2" charset="0"/>
                <a:cs typeface="Roboto" panose="02000000000000000000" pitchFamily="2" charset="0"/>
              </a:rPr>
              <a:t>AI: Seu nome é Michel e você trabalha na FIAP como professor.</a:t>
            </a:r>
          </a:p>
          <a:p>
            <a:r>
              <a:rPr lang="pt-BR" sz="1300" dirty="0" err="1">
                <a:latin typeface="Roboto" panose="02000000000000000000" pitchFamily="2" charset="0"/>
                <a:ea typeface="Roboto" panose="02000000000000000000" pitchFamily="2" charset="0"/>
                <a:cs typeface="Roboto" panose="02000000000000000000" pitchFamily="2" charset="0"/>
              </a:rPr>
              <a:t>Human</a:t>
            </a:r>
            <a:r>
              <a:rPr lang="pt-BR" sz="1300" dirty="0">
                <a:latin typeface="Roboto" panose="02000000000000000000" pitchFamily="2" charset="0"/>
                <a:ea typeface="Roboto" panose="02000000000000000000" pitchFamily="2" charset="0"/>
                <a:cs typeface="Roboto" panose="02000000000000000000" pitchFamily="2" charset="0"/>
              </a:rPr>
              <a:t>: Eu tenho dois filhos, uma de 10 anos e um de 6 anos.</a:t>
            </a:r>
          </a:p>
          <a:p>
            <a:r>
              <a:rPr lang="pt-BR" sz="1300" dirty="0">
                <a:latin typeface="Roboto" panose="02000000000000000000" pitchFamily="2" charset="0"/>
                <a:ea typeface="Roboto" panose="02000000000000000000" pitchFamily="2" charset="0"/>
                <a:cs typeface="Roboto" panose="02000000000000000000" pitchFamily="2" charset="0"/>
              </a:rPr>
              <a:t>AI: Legal, então você tem um casal.</a:t>
            </a:r>
          </a:p>
          <a:p>
            <a:r>
              <a:rPr lang="pt-BR" sz="1300" dirty="0" err="1">
                <a:latin typeface="Roboto" panose="02000000000000000000" pitchFamily="2" charset="0"/>
                <a:ea typeface="Roboto" panose="02000000000000000000" pitchFamily="2" charset="0"/>
                <a:cs typeface="Roboto" panose="02000000000000000000" pitchFamily="2" charset="0"/>
              </a:rPr>
              <a:t>Human</a:t>
            </a:r>
            <a:r>
              <a:rPr lang="pt-BR" sz="1300" dirty="0">
                <a:latin typeface="Roboto" panose="02000000000000000000" pitchFamily="2" charset="0"/>
                <a:ea typeface="Roboto" panose="02000000000000000000" pitchFamily="2" charset="0"/>
                <a:cs typeface="Roboto" panose="02000000000000000000" pitchFamily="2" charset="0"/>
              </a:rPr>
              <a:t>: Em que ano meus filhos nasceram, sabendo que estamos em 2023?</a:t>
            </a:r>
          </a:p>
          <a:p>
            <a:r>
              <a:rPr lang="pt-BR" sz="1300" dirty="0">
                <a:latin typeface="Roboto" panose="02000000000000000000" pitchFamily="2" charset="0"/>
                <a:ea typeface="Roboto" panose="02000000000000000000" pitchFamily="2" charset="0"/>
                <a:cs typeface="Roboto" panose="02000000000000000000" pitchFamily="2" charset="0"/>
              </a:rPr>
              <a:t>AI:</a:t>
            </a:r>
          </a:p>
          <a:p>
            <a:endParaRPr lang="pt-BR" sz="1300" dirty="0">
              <a:latin typeface="Roboto" panose="02000000000000000000" pitchFamily="2" charset="0"/>
              <a:ea typeface="Roboto" panose="02000000000000000000" pitchFamily="2" charset="0"/>
              <a:cs typeface="Roboto" panose="02000000000000000000" pitchFamily="2" charset="0"/>
            </a:endParaRPr>
          </a:p>
          <a:p>
            <a:r>
              <a:rPr lang="pt-BR" sz="1300" dirty="0">
                <a:latin typeface="Roboto" panose="02000000000000000000" pitchFamily="2" charset="0"/>
                <a:ea typeface="Roboto" panose="02000000000000000000" pitchFamily="2" charset="0"/>
                <a:cs typeface="Roboto" panose="02000000000000000000" pitchFamily="2" charset="0"/>
              </a:rPr>
              <a:t>&gt; </a:t>
            </a:r>
            <a:r>
              <a:rPr lang="pt-BR" sz="1300" dirty="0" err="1">
                <a:latin typeface="Roboto" panose="02000000000000000000" pitchFamily="2" charset="0"/>
                <a:ea typeface="Roboto" panose="02000000000000000000" pitchFamily="2" charset="0"/>
                <a:cs typeface="Roboto" panose="02000000000000000000" pitchFamily="2" charset="0"/>
              </a:rPr>
              <a:t>Finished</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chain</a:t>
            </a:r>
            <a:r>
              <a:rPr lang="pt-BR" sz="1300" dirty="0">
                <a:latin typeface="Roboto" panose="02000000000000000000" pitchFamily="2" charset="0"/>
                <a:ea typeface="Roboto" panose="02000000000000000000" pitchFamily="2" charset="0"/>
                <a:cs typeface="Roboto" panose="02000000000000000000" pitchFamily="2" charset="0"/>
              </a:rPr>
              <a:t>.</a:t>
            </a:r>
          </a:p>
          <a:p>
            <a:r>
              <a:rPr lang="pt-BR" sz="1300" dirty="0">
                <a:latin typeface="Roboto" panose="02000000000000000000" pitchFamily="2" charset="0"/>
                <a:ea typeface="Roboto" panose="02000000000000000000" pitchFamily="2" charset="0"/>
                <a:cs typeface="Roboto" panose="02000000000000000000" pitchFamily="2" charset="0"/>
              </a:rPr>
              <a:t>Se estamos em 2023, sua filha de 10 anos nasceu em 2013 e seu filho de 6 anos nasceu em 2017.</a:t>
            </a:r>
          </a:p>
        </p:txBody>
      </p:sp>
    </p:spTree>
    <p:extLst>
      <p:ext uri="{BB962C8B-B14F-4D97-AF65-F5344CB8AC3E}">
        <p14:creationId xmlns:p14="http://schemas.microsoft.com/office/powerpoint/2010/main" val="3598320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BUFFER DE CONVERSA COM </a:t>
            </a:r>
            <a:r>
              <a:rPr lang="pt-BR" sz="2800" b="1" dirty="0">
                <a:solidFill>
                  <a:srgbClr val="E0375F"/>
                </a:solidFill>
                <a:latin typeface="Roboto"/>
                <a:ea typeface="Roboto"/>
                <a:cs typeface="Roboto"/>
                <a:sym typeface="Roboto"/>
              </a:rPr>
              <a:t>JANELA</a:t>
            </a:r>
            <a:endParaRP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O buffer de conversa com janela adiciona uma limitação representado por uma janela de passagem. Essa janela é determinado pela variável k, ou seja, para k = 1 somente será persistido apenas 1 único contexto.</a:t>
            </a:r>
          </a:p>
        </p:txBody>
      </p:sp>
      <p:sp>
        <p:nvSpPr>
          <p:cNvPr id="2" name="CaixaDeTexto 1">
            <a:extLst>
              <a:ext uri="{FF2B5EF4-FFF2-40B4-BE49-F238E27FC236}">
                <a16:creationId xmlns:a16="http://schemas.microsoft.com/office/drawing/2014/main" id="{FA87A9BC-B857-4B62-9006-5803C1E4E6E8}"/>
              </a:ext>
            </a:extLst>
          </p:cNvPr>
          <p:cNvSpPr txBox="1"/>
          <p:nvPr/>
        </p:nvSpPr>
        <p:spPr>
          <a:xfrm>
            <a:off x="316993" y="1935675"/>
            <a:ext cx="11606785" cy="41187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from </a:t>
            </a:r>
            <a:r>
              <a:rPr lang="en-US" dirty="0" err="1"/>
              <a:t>langchain.memory</a:t>
            </a:r>
            <a:r>
              <a:rPr lang="en-US" dirty="0"/>
              <a:t> import </a:t>
            </a:r>
            <a:r>
              <a:rPr lang="en-US" dirty="0" err="1"/>
              <a:t>ConversationBufferWindowMemory</a:t>
            </a:r>
            <a:endParaRPr lang="pt-BR" dirty="0"/>
          </a:p>
        </p:txBody>
      </p:sp>
      <p:sp>
        <p:nvSpPr>
          <p:cNvPr id="5" name="CaixaDeTexto 4">
            <a:extLst>
              <a:ext uri="{FF2B5EF4-FFF2-40B4-BE49-F238E27FC236}">
                <a16:creationId xmlns:a16="http://schemas.microsoft.com/office/drawing/2014/main" id="{C529C8E4-6C41-2A3E-22B8-D3CC58B7F17D}"/>
              </a:ext>
            </a:extLst>
          </p:cNvPr>
          <p:cNvSpPr txBox="1"/>
          <p:nvPr/>
        </p:nvSpPr>
        <p:spPr>
          <a:xfrm>
            <a:off x="316993" y="2411683"/>
            <a:ext cx="11606785" cy="169461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err="1"/>
              <a:t>memory_limited</a:t>
            </a:r>
            <a:r>
              <a:rPr lang="en-US" dirty="0"/>
              <a:t> = </a:t>
            </a:r>
            <a:r>
              <a:rPr lang="en-US" dirty="0" err="1"/>
              <a:t>ConversationBufferWindowMemory</a:t>
            </a:r>
            <a:r>
              <a:rPr lang="en-US" dirty="0"/>
              <a:t>(k=1) </a:t>
            </a:r>
          </a:p>
          <a:p>
            <a:endParaRPr lang="en-US" dirty="0"/>
          </a:p>
          <a:p>
            <a:r>
              <a:rPr lang="pt-BR" dirty="0" err="1"/>
              <a:t>memory_limited.save_context</a:t>
            </a:r>
            <a:r>
              <a:rPr lang="pt-BR" dirty="0"/>
              <a:t>({"input": "Estudei Engenharia Elétrica na FEI em São Bernardo do Campo."}, </a:t>
            </a:r>
          </a:p>
          <a:p>
            <a:r>
              <a:rPr lang="pt-BR" dirty="0"/>
              <a:t>                    {"output": "Muito bom! É uma faculdade reconhecida nesta área."})</a:t>
            </a:r>
          </a:p>
          <a:p>
            <a:endParaRPr lang="pt-BR" dirty="0"/>
          </a:p>
          <a:p>
            <a:r>
              <a:rPr lang="pt-BR" dirty="0" err="1"/>
              <a:t>memory_limited.save_context</a:t>
            </a:r>
            <a:r>
              <a:rPr lang="pt-BR" dirty="0"/>
              <a:t>({"input": "Eu nasci na cidade de São Paulo."}, </a:t>
            </a:r>
          </a:p>
          <a:p>
            <a:r>
              <a:rPr lang="pt-BR" dirty="0"/>
              <a:t>                    {"output": "Legal!"})</a:t>
            </a:r>
          </a:p>
        </p:txBody>
      </p:sp>
      <p:sp>
        <p:nvSpPr>
          <p:cNvPr id="6" name="CaixaDeTexto 5">
            <a:extLst>
              <a:ext uri="{FF2B5EF4-FFF2-40B4-BE49-F238E27FC236}">
                <a16:creationId xmlns:a16="http://schemas.microsoft.com/office/drawing/2014/main" id="{40AA30CA-CDA6-A83F-64CF-11411CDDD4A3}"/>
              </a:ext>
            </a:extLst>
          </p:cNvPr>
          <p:cNvSpPr txBox="1"/>
          <p:nvPr/>
        </p:nvSpPr>
        <p:spPr>
          <a:xfrm>
            <a:off x="292608" y="4611715"/>
            <a:ext cx="11606784" cy="292388"/>
          </a:xfrm>
          <a:prstGeom prst="rect">
            <a:avLst/>
          </a:prstGeom>
          <a:noFill/>
        </p:spPr>
        <p:txBody>
          <a:bodyPr wrap="square">
            <a:spAutoFit/>
          </a:bodyPr>
          <a:lstStyle/>
          <a:p>
            <a:r>
              <a:rPr lang="pt-BR" sz="1300" dirty="0">
                <a:latin typeface="Roboto" panose="02000000000000000000" pitchFamily="2" charset="0"/>
                <a:ea typeface="Roboto" panose="02000000000000000000" pitchFamily="2" charset="0"/>
                <a:cs typeface="Roboto" panose="02000000000000000000" pitchFamily="2" charset="0"/>
              </a:rPr>
              <a:t>'</a:t>
            </a:r>
            <a:r>
              <a:rPr lang="pt-BR" sz="1300" dirty="0" err="1">
                <a:latin typeface="Roboto" panose="02000000000000000000" pitchFamily="2" charset="0"/>
                <a:ea typeface="Roboto" panose="02000000000000000000" pitchFamily="2" charset="0"/>
                <a:cs typeface="Roboto" panose="02000000000000000000" pitchFamily="2" charset="0"/>
              </a:rPr>
              <a:t>history</a:t>
            </a:r>
            <a:r>
              <a:rPr lang="pt-BR" sz="1300" dirty="0">
                <a:latin typeface="Roboto" panose="02000000000000000000" pitchFamily="2" charset="0"/>
                <a:ea typeface="Roboto" panose="02000000000000000000" pitchFamily="2" charset="0"/>
                <a:cs typeface="Roboto" panose="02000000000000000000" pitchFamily="2" charset="0"/>
              </a:rPr>
              <a:t>': '</a:t>
            </a:r>
            <a:r>
              <a:rPr lang="pt-BR" sz="1300" dirty="0" err="1">
                <a:latin typeface="Roboto" panose="02000000000000000000" pitchFamily="2" charset="0"/>
                <a:ea typeface="Roboto" panose="02000000000000000000" pitchFamily="2" charset="0"/>
                <a:cs typeface="Roboto" panose="02000000000000000000" pitchFamily="2" charset="0"/>
              </a:rPr>
              <a:t>Human</a:t>
            </a:r>
            <a:r>
              <a:rPr lang="pt-BR" sz="1300" dirty="0">
                <a:latin typeface="Roboto" panose="02000000000000000000" pitchFamily="2" charset="0"/>
                <a:ea typeface="Roboto" panose="02000000000000000000" pitchFamily="2" charset="0"/>
                <a:cs typeface="Roboto" panose="02000000000000000000" pitchFamily="2" charset="0"/>
              </a:rPr>
              <a:t>: Eu nasci na cidade de São Paulo.\</a:t>
            </a:r>
            <a:r>
              <a:rPr lang="pt-BR" sz="1300" dirty="0" err="1">
                <a:latin typeface="Roboto" panose="02000000000000000000" pitchFamily="2" charset="0"/>
                <a:ea typeface="Roboto" panose="02000000000000000000" pitchFamily="2" charset="0"/>
                <a:cs typeface="Roboto" panose="02000000000000000000" pitchFamily="2" charset="0"/>
              </a:rPr>
              <a:t>nAI</a:t>
            </a:r>
            <a:r>
              <a:rPr lang="pt-BR" sz="1300" dirty="0">
                <a:latin typeface="Roboto" panose="02000000000000000000" pitchFamily="2" charset="0"/>
                <a:ea typeface="Roboto" panose="02000000000000000000" pitchFamily="2" charset="0"/>
                <a:cs typeface="Roboto" panose="02000000000000000000" pitchFamily="2" charset="0"/>
              </a:rPr>
              <a:t>: Legal!'}</a:t>
            </a:r>
          </a:p>
        </p:txBody>
      </p:sp>
      <p:sp>
        <p:nvSpPr>
          <p:cNvPr id="9" name="CaixaDeTexto 8">
            <a:extLst>
              <a:ext uri="{FF2B5EF4-FFF2-40B4-BE49-F238E27FC236}">
                <a16:creationId xmlns:a16="http://schemas.microsoft.com/office/drawing/2014/main" id="{214185C3-E2B8-0E7D-757C-2F5B5E53166A}"/>
              </a:ext>
            </a:extLst>
          </p:cNvPr>
          <p:cNvSpPr txBox="1"/>
          <p:nvPr/>
        </p:nvSpPr>
        <p:spPr>
          <a:xfrm>
            <a:off x="304800" y="4170431"/>
            <a:ext cx="11606785" cy="41187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err="1"/>
              <a:t>memory_limited.load_memory_variables</a:t>
            </a:r>
            <a:r>
              <a:rPr lang="en-US" dirty="0"/>
              <a:t>({})</a:t>
            </a:r>
            <a:endParaRPr lang="pt-BR" dirty="0"/>
          </a:p>
        </p:txBody>
      </p:sp>
    </p:spTree>
    <p:extLst>
      <p:ext uri="{BB962C8B-B14F-4D97-AF65-F5344CB8AC3E}">
        <p14:creationId xmlns:p14="http://schemas.microsoft.com/office/powerpoint/2010/main" val="761097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BUFFER DE CONVERSA COM </a:t>
            </a:r>
            <a:r>
              <a:rPr lang="pt-BR" sz="2800" b="1" dirty="0">
                <a:solidFill>
                  <a:srgbClr val="E0375F"/>
                </a:solidFill>
                <a:latin typeface="Roboto"/>
                <a:ea typeface="Roboto"/>
                <a:cs typeface="Roboto"/>
                <a:sym typeface="Roboto"/>
              </a:rPr>
              <a:t>JANELA</a:t>
            </a:r>
            <a:endParaRP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Ao interagir solicitando informações fora da janela de memória, o modelo não é capaz de associar o contexto respectivo.</a:t>
            </a:r>
          </a:p>
        </p:txBody>
      </p:sp>
      <p:sp>
        <p:nvSpPr>
          <p:cNvPr id="2" name="CaixaDeTexto 1">
            <a:extLst>
              <a:ext uri="{FF2B5EF4-FFF2-40B4-BE49-F238E27FC236}">
                <a16:creationId xmlns:a16="http://schemas.microsoft.com/office/drawing/2014/main" id="{FA87A9BC-B857-4B62-9006-5803C1E4E6E8}"/>
              </a:ext>
            </a:extLst>
          </p:cNvPr>
          <p:cNvSpPr txBox="1"/>
          <p:nvPr/>
        </p:nvSpPr>
        <p:spPr>
          <a:xfrm>
            <a:off x="316993" y="1935675"/>
            <a:ext cx="11606785" cy="41187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conversation = </a:t>
            </a:r>
            <a:r>
              <a:rPr lang="en-US" dirty="0" err="1"/>
              <a:t>ConversationChain</a:t>
            </a:r>
            <a:r>
              <a:rPr lang="en-US" dirty="0"/>
              <a:t>(</a:t>
            </a:r>
            <a:r>
              <a:rPr lang="en-US" dirty="0" err="1"/>
              <a:t>llm</a:t>
            </a:r>
            <a:r>
              <a:rPr lang="en-US" dirty="0"/>
              <a:t> = </a:t>
            </a:r>
            <a:r>
              <a:rPr lang="en-US" dirty="0" err="1"/>
              <a:t>chat_openai</a:t>
            </a:r>
            <a:r>
              <a:rPr lang="en-US" dirty="0"/>
              <a:t>, memory = </a:t>
            </a:r>
            <a:r>
              <a:rPr lang="en-US" dirty="0" err="1"/>
              <a:t>memory_limited</a:t>
            </a:r>
            <a:r>
              <a:rPr lang="en-US" dirty="0"/>
              <a:t>, verbose=True)</a:t>
            </a:r>
            <a:endParaRPr lang="pt-BR" dirty="0"/>
          </a:p>
        </p:txBody>
      </p:sp>
      <p:sp>
        <p:nvSpPr>
          <p:cNvPr id="5" name="CaixaDeTexto 4">
            <a:extLst>
              <a:ext uri="{FF2B5EF4-FFF2-40B4-BE49-F238E27FC236}">
                <a16:creationId xmlns:a16="http://schemas.microsoft.com/office/drawing/2014/main" id="{C529C8E4-6C41-2A3E-22B8-D3CC58B7F17D}"/>
              </a:ext>
            </a:extLst>
          </p:cNvPr>
          <p:cNvSpPr txBox="1"/>
          <p:nvPr/>
        </p:nvSpPr>
        <p:spPr>
          <a:xfrm>
            <a:off x="316993" y="2411684"/>
            <a:ext cx="11606785" cy="411878"/>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err="1"/>
              <a:t>conversation.predict</a:t>
            </a:r>
            <a:r>
              <a:rPr lang="en-US" dirty="0"/>
              <a:t>(input="</a:t>
            </a:r>
            <a:r>
              <a:rPr lang="en-US" dirty="0" err="1"/>
              <a:t>Onde</a:t>
            </a:r>
            <a:r>
              <a:rPr lang="en-US" dirty="0"/>
              <a:t> </a:t>
            </a:r>
            <a:r>
              <a:rPr lang="en-US" dirty="0" err="1"/>
              <a:t>eu</a:t>
            </a:r>
            <a:r>
              <a:rPr lang="en-US" dirty="0"/>
              <a:t> me </a:t>
            </a:r>
            <a:r>
              <a:rPr lang="en-US" dirty="0" err="1"/>
              <a:t>estudei</a:t>
            </a:r>
            <a:r>
              <a:rPr lang="en-US" dirty="0"/>
              <a:t>?")</a:t>
            </a:r>
            <a:endParaRPr lang="pt-BR" dirty="0"/>
          </a:p>
        </p:txBody>
      </p:sp>
      <p:sp>
        <p:nvSpPr>
          <p:cNvPr id="6" name="CaixaDeTexto 5">
            <a:extLst>
              <a:ext uri="{FF2B5EF4-FFF2-40B4-BE49-F238E27FC236}">
                <a16:creationId xmlns:a16="http://schemas.microsoft.com/office/drawing/2014/main" id="{40AA30CA-CDA6-A83F-64CF-11411CDDD4A3}"/>
              </a:ext>
            </a:extLst>
          </p:cNvPr>
          <p:cNvSpPr txBox="1"/>
          <p:nvPr/>
        </p:nvSpPr>
        <p:spPr>
          <a:xfrm>
            <a:off x="316994" y="2887694"/>
            <a:ext cx="11606784" cy="2693045"/>
          </a:xfrm>
          <a:prstGeom prst="rect">
            <a:avLst/>
          </a:prstGeom>
          <a:noFill/>
        </p:spPr>
        <p:txBody>
          <a:bodyPr wrap="square">
            <a:spAutoFit/>
          </a:bodyPr>
          <a:lstStyle/>
          <a:p>
            <a:r>
              <a:rPr lang="en-US" sz="1300" dirty="0">
                <a:latin typeface="Roboto" panose="02000000000000000000" pitchFamily="2" charset="0"/>
                <a:ea typeface="Roboto" panose="02000000000000000000" pitchFamily="2" charset="0"/>
                <a:cs typeface="Roboto" panose="02000000000000000000" pitchFamily="2" charset="0"/>
              </a:rPr>
              <a:t>&gt; Entering new </a:t>
            </a:r>
            <a:r>
              <a:rPr lang="en-US" sz="1300" dirty="0" err="1">
                <a:latin typeface="Roboto" panose="02000000000000000000" pitchFamily="2" charset="0"/>
                <a:ea typeface="Roboto" panose="02000000000000000000" pitchFamily="2" charset="0"/>
                <a:cs typeface="Roboto" panose="02000000000000000000" pitchFamily="2" charset="0"/>
              </a:rPr>
              <a:t>ConversationChain</a:t>
            </a:r>
            <a:r>
              <a:rPr lang="en-US" sz="1300" dirty="0">
                <a:latin typeface="Roboto" panose="02000000000000000000" pitchFamily="2" charset="0"/>
                <a:ea typeface="Roboto" panose="02000000000000000000" pitchFamily="2" charset="0"/>
                <a:cs typeface="Roboto" panose="02000000000000000000" pitchFamily="2" charset="0"/>
              </a:rPr>
              <a:t> chain...</a:t>
            </a:r>
          </a:p>
          <a:p>
            <a:r>
              <a:rPr lang="en-US" sz="1300" dirty="0">
                <a:latin typeface="Roboto" panose="02000000000000000000" pitchFamily="2" charset="0"/>
                <a:ea typeface="Roboto" panose="02000000000000000000" pitchFamily="2" charset="0"/>
                <a:cs typeface="Roboto" panose="02000000000000000000" pitchFamily="2" charset="0"/>
              </a:rPr>
              <a:t>Prompt after formatting:</a:t>
            </a:r>
          </a:p>
          <a:p>
            <a:r>
              <a:rPr lang="en-US" sz="1300" dirty="0">
                <a:latin typeface="Roboto" panose="02000000000000000000" pitchFamily="2" charset="0"/>
                <a:ea typeface="Roboto" panose="02000000000000000000" pitchFamily="2" charset="0"/>
                <a:cs typeface="Roboto" panose="02000000000000000000" pitchFamily="2" charset="0"/>
              </a:rPr>
              <a:t>The following is a friendly conversation between a human and an AI. The AI is talkative and provides lots of specific details from its context. If the AI does not know the answer to a question, it truthfully says it does not know.</a:t>
            </a:r>
          </a:p>
          <a:p>
            <a:endParaRPr lang="en-US" sz="1300" dirty="0">
              <a:latin typeface="Roboto" panose="02000000000000000000" pitchFamily="2" charset="0"/>
              <a:ea typeface="Roboto" panose="02000000000000000000" pitchFamily="2" charset="0"/>
              <a:cs typeface="Roboto" panose="02000000000000000000" pitchFamily="2" charset="0"/>
            </a:endParaRPr>
          </a:p>
          <a:p>
            <a:r>
              <a:rPr lang="en-US" sz="1300" dirty="0">
                <a:latin typeface="Roboto" panose="02000000000000000000" pitchFamily="2" charset="0"/>
                <a:ea typeface="Roboto" panose="02000000000000000000" pitchFamily="2" charset="0"/>
                <a:cs typeface="Roboto" panose="02000000000000000000" pitchFamily="2" charset="0"/>
              </a:rPr>
              <a:t>Current conversation:</a:t>
            </a:r>
          </a:p>
          <a:p>
            <a:r>
              <a:rPr lang="en-US" sz="1300" dirty="0">
                <a:latin typeface="Roboto" panose="02000000000000000000" pitchFamily="2" charset="0"/>
                <a:ea typeface="Roboto" panose="02000000000000000000" pitchFamily="2" charset="0"/>
                <a:cs typeface="Roboto" panose="02000000000000000000" pitchFamily="2" charset="0"/>
              </a:rPr>
              <a:t>Human: Eu </a:t>
            </a:r>
            <a:r>
              <a:rPr lang="en-US" sz="1300" dirty="0" err="1">
                <a:latin typeface="Roboto" panose="02000000000000000000" pitchFamily="2" charset="0"/>
                <a:ea typeface="Roboto" panose="02000000000000000000" pitchFamily="2" charset="0"/>
                <a:cs typeface="Roboto" panose="02000000000000000000" pitchFamily="2" charset="0"/>
              </a:rPr>
              <a:t>nasci</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na</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cidade</a:t>
            </a:r>
            <a:r>
              <a:rPr lang="en-US" sz="1300" dirty="0">
                <a:latin typeface="Roboto" panose="02000000000000000000" pitchFamily="2" charset="0"/>
                <a:ea typeface="Roboto" panose="02000000000000000000" pitchFamily="2" charset="0"/>
                <a:cs typeface="Roboto" panose="02000000000000000000" pitchFamily="2" charset="0"/>
              </a:rPr>
              <a:t> de São Paulo.</a:t>
            </a:r>
          </a:p>
          <a:p>
            <a:r>
              <a:rPr lang="en-US" sz="1300" dirty="0">
                <a:latin typeface="Roboto" panose="02000000000000000000" pitchFamily="2" charset="0"/>
                <a:ea typeface="Roboto" panose="02000000000000000000" pitchFamily="2" charset="0"/>
                <a:cs typeface="Roboto" panose="02000000000000000000" pitchFamily="2" charset="0"/>
              </a:rPr>
              <a:t>AI: Legal!</a:t>
            </a:r>
          </a:p>
          <a:p>
            <a:r>
              <a:rPr lang="en-US" sz="1300" dirty="0">
                <a:latin typeface="Roboto" panose="02000000000000000000" pitchFamily="2" charset="0"/>
                <a:ea typeface="Roboto" panose="02000000000000000000" pitchFamily="2" charset="0"/>
                <a:cs typeface="Roboto" panose="02000000000000000000" pitchFamily="2" charset="0"/>
              </a:rPr>
              <a:t>Human: </a:t>
            </a:r>
            <a:r>
              <a:rPr lang="en-US" sz="1300" dirty="0" err="1">
                <a:latin typeface="Roboto" panose="02000000000000000000" pitchFamily="2" charset="0"/>
                <a:ea typeface="Roboto" panose="02000000000000000000" pitchFamily="2" charset="0"/>
                <a:cs typeface="Roboto" panose="02000000000000000000" pitchFamily="2" charset="0"/>
              </a:rPr>
              <a:t>Onde</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eu</a:t>
            </a:r>
            <a:r>
              <a:rPr lang="en-US" sz="1300" dirty="0">
                <a:latin typeface="Roboto" panose="02000000000000000000" pitchFamily="2" charset="0"/>
                <a:ea typeface="Roboto" panose="02000000000000000000" pitchFamily="2" charset="0"/>
                <a:cs typeface="Roboto" panose="02000000000000000000" pitchFamily="2" charset="0"/>
              </a:rPr>
              <a:t> me </a:t>
            </a:r>
            <a:r>
              <a:rPr lang="en-US" sz="1300" dirty="0" err="1">
                <a:latin typeface="Roboto" panose="02000000000000000000" pitchFamily="2" charset="0"/>
                <a:ea typeface="Roboto" panose="02000000000000000000" pitchFamily="2" charset="0"/>
                <a:cs typeface="Roboto" panose="02000000000000000000" pitchFamily="2" charset="0"/>
              </a:rPr>
              <a:t>estudei</a:t>
            </a:r>
            <a:r>
              <a:rPr lang="en-US" sz="1300" dirty="0">
                <a:latin typeface="Roboto" panose="02000000000000000000" pitchFamily="2" charset="0"/>
                <a:ea typeface="Roboto" panose="02000000000000000000" pitchFamily="2" charset="0"/>
                <a:cs typeface="Roboto" panose="02000000000000000000" pitchFamily="2" charset="0"/>
              </a:rPr>
              <a:t>?</a:t>
            </a:r>
          </a:p>
          <a:p>
            <a:r>
              <a:rPr lang="en-US" sz="1300" dirty="0">
                <a:latin typeface="Roboto" panose="02000000000000000000" pitchFamily="2" charset="0"/>
                <a:ea typeface="Roboto" panose="02000000000000000000" pitchFamily="2" charset="0"/>
                <a:cs typeface="Roboto" panose="02000000000000000000" pitchFamily="2" charset="0"/>
              </a:rPr>
              <a:t>AI:</a:t>
            </a:r>
          </a:p>
          <a:p>
            <a:endParaRPr lang="en-US" sz="1300" dirty="0">
              <a:latin typeface="Roboto" panose="02000000000000000000" pitchFamily="2" charset="0"/>
              <a:ea typeface="Roboto" panose="02000000000000000000" pitchFamily="2" charset="0"/>
              <a:cs typeface="Roboto" panose="02000000000000000000" pitchFamily="2" charset="0"/>
            </a:endParaRPr>
          </a:p>
          <a:p>
            <a:r>
              <a:rPr lang="en-US" sz="1300" dirty="0">
                <a:latin typeface="Roboto" panose="02000000000000000000" pitchFamily="2" charset="0"/>
                <a:ea typeface="Roboto" panose="02000000000000000000" pitchFamily="2" charset="0"/>
                <a:cs typeface="Roboto" panose="02000000000000000000" pitchFamily="2" charset="0"/>
              </a:rPr>
              <a:t>&gt; Finished chain.</a:t>
            </a:r>
          </a:p>
          <a:p>
            <a:r>
              <a:rPr lang="en-US" sz="1300" dirty="0" err="1">
                <a:latin typeface="Roboto" panose="02000000000000000000" pitchFamily="2" charset="0"/>
                <a:ea typeface="Roboto" panose="02000000000000000000" pitchFamily="2" charset="0"/>
                <a:cs typeface="Roboto" panose="02000000000000000000" pitchFamily="2" charset="0"/>
              </a:rPr>
              <a:t>Desculpe</a:t>
            </a:r>
            <a:r>
              <a:rPr lang="en-US" sz="1300" dirty="0">
                <a:latin typeface="Roboto" panose="02000000000000000000" pitchFamily="2" charset="0"/>
                <a:ea typeface="Roboto" panose="02000000000000000000" pitchFamily="2" charset="0"/>
                <a:cs typeface="Roboto" panose="02000000000000000000" pitchFamily="2" charset="0"/>
              </a:rPr>
              <a:t>, mas </a:t>
            </a:r>
            <a:r>
              <a:rPr lang="en-US" sz="1300" dirty="0" err="1">
                <a:latin typeface="Roboto" panose="02000000000000000000" pitchFamily="2" charset="0"/>
                <a:ea typeface="Roboto" panose="02000000000000000000" pitchFamily="2" charset="0"/>
                <a:cs typeface="Roboto" panose="02000000000000000000" pitchFamily="2" charset="0"/>
              </a:rPr>
              <a:t>eu</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não</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tenho</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informações</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sobre</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onde</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você</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estudou</a:t>
            </a:r>
            <a:r>
              <a:rPr lang="en-US" sz="1300" dirty="0">
                <a:latin typeface="Roboto" panose="02000000000000000000" pitchFamily="2" charset="0"/>
                <a:ea typeface="Roboto" panose="02000000000000000000" pitchFamily="2" charset="0"/>
                <a:cs typeface="Roboto" panose="02000000000000000000" pitchFamily="2" charset="0"/>
              </a:rPr>
              <a:t>.</a:t>
            </a:r>
            <a:endParaRPr lang="pt-BR" sz="13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485124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BUFFER DE CONVERSA COM </a:t>
            </a:r>
            <a:r>
              <a:rPr lang="pt-BR" sz="2800" b="1" dirty="0">
                <a:solidFill>
                  <a:srgbClr val="E0375F"/>
                </a:solidFill>
                <a:latin typeface="Roboto"/>
                <a:ea typeface="Roboto"/>
                <a:cs typeface="Roboto"/>
                <a:sym typeface="Roboto"/>
              </a:rPr>
              <a:t>JANELA</a:t>
            </a:r>
            <a:endParaRP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Mas quando a informação está presente na janela, a informação é obtida normalmente.</a:t>
            </a:r>
          </a:p>
        </p:txBody>
      </p:sp>
      <p:sp>
        <p:nvSpPr>
          <p:cNvPr id="5" name="CaixaDeTexto 4">
            <a:extLst>
              <a:ext uri="{FF2B5EF4-FFF2-40B4-BE49-F238E27FC236}">
                <a16:creationId xmlns:a16="http://schemas.microsoft.com/office/drawing/2014/main" id="{C529C8E4-6C41-2A3E-22B8-D3CC58B7F17D}"/>
              </a:ext>
            </a:extLst>
          </p:cNvPr>
          <p:cNvSpPr txBox="1"/>
          <p:nvPr/>
        </p:nvSpPr>
        <p:spPr>
          <a:xfrm>
            <a:off x="280415" y="1658676"/>
            <a:ext cx="11606785" cy="411878"/>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err="1"/>
              <a:t>conversation.predict</a:t>
            </a:r>
            <a:r>
              <a:rPr lang="pt-BR" dirty="0"/>
              <a:t>(input="Onde eu nasci?")</a:t>
            </a:r>
          </a:p>
        </p:txBody>
      </p:sp>
      <p:sp>
        <p:nvSpPr>
          <p:cNvPr id="6" name="CaixaDeTexto 5">
            <a:extLst>
              <a:ext uri="{FF2B5EF4-FFF2-40B4-BE49-F238E27FC236}">
                <a16:creationId xmlns:a16="http://schemas.microsoft.com/office/drawing/2014/main" id="{40AA30CA-CDA6-A83F-64CF-11411CDDD4A3}"/>
              </a:ext>
            </a:extLst>
          </p:cNvPr>
          <p:cNvSpPr txBox="1"/>
          <p:nvPr/>
        </p:nvSpPr>
        <p:spPr>
          <a:xfrm>
            <a:off x="280416" y="2134686"/>
            <a:ext cx="11606784" cy="2693045"/>
          </a:xfrm>
          <a:prstGeom prst="rect">
            <a:avLst/>
          </a:prstGeom>
          <a:noFill/>
        </p:spPr>
        <p:txBody>
          <a:bodyPr wrap="square">
            <a:spAutoFit/>
          </a:bodyPr>
          <a:lstStyle/>
          <a:p>
            <a:r>
              <a:rPr lang="en-US" sz="1300" dirty="0">
                <a:latin typeface="Roboto" panose="02000000000000000000" pitchFamily="2" charset="0"/>
                <a:ea typeface="Roboto" panose="02000000000000000000" pitchFamily="2" charset="0"/>
                <a:cs typeface="Roboto" panose="02000000000000000000" pitchFamily="2" charset="0"/>
              </a:rPr>
              <a:t>&gt; Entering new </a:t>
            </a:r>
            <a:r>
              <a:rPr lang="en-US" sz="1300" dirty="0" err="1">
                <a:latin typeface="Roboto" panose="02000000000000000000" pitchFamily="2" charset="0"/>
                <a:ea typeface="Roboto" panose="02000000000000000000" pitchFamily="2" charset="0"/>
                <a:cs typeface="Roboto" panose="02000000000000000000" pitchFamily="2" charset="0"/>
              </a:rPr>
              <a:t>ConversationChain</a:t>
            </a:r>
            <a:r>
              <a:rPr lang="en-US" sz="1300" dirty="0">
                <a:latin typeface="Roboto" panose="02000000000000000000" pitchFamily="2" charset="0"/>
                <a:ea typeface="Roboto" panose="02000000000000000000" pitchFamily="2" charset="0"/>
                <a:cs typeface="Roboto" panose="02000000000000000000" pitchFamily="2" charset="0"/>
              </a:rPr>
              <a:t> chain...</a:t>
            </a:r>
          </a:p>
          <a:p>
            <a:r>
              <a:rPr lang="en-US" sz="1300" dirty="0">
                <a:latin typeface="Roboto" panose="02000000000000000000" pitchFamily="2" charset="0"/>
                <a:ea typeface="Roboto" panose="02000000000000000000" pitchFamily="2" charset="0"/>
                <a:cs typeface="Roboto" panose="02000000000000000000" pitchFamily="2" charset="0"/>
              </a:rPr>
              <a:t>Prompt after formatting:</a:t>
            </a:r>
          </a:p>
          <a:p>
            <a:r>
              <a:rPr lang="en-US" sz="1300" dirty="0">
                <a:latin typeface="Roboto" panose="02000000000000000000" pitchFamily="2" charset="0"/>
                <a:ea typeface="Roboto" panose="02000000000000000000" pitchFamily="2" charset="0"/>
                <a:cs typeface="Roboto" panose="02000000000000000000" pitchFamily="2" charset="0"/>
              </a:rPr>
              <a:t>The following is a friendly conversation between a human and an AI. The AI is talkative and provides lots of specific details from its context. If the AI does not know the answer to a question, it truthfully says it does not know.</a:t>
            </a:r>
          </a:p>
          <a:p>
            <a:endParaRPr lang="en-US" sz="1300" dirty="0">
              <a:latin typeface="Roboto" panose="02000000000000000000" pitchFamily="2" charset="0"/>
              <a:ea typeface="Roboto" panose="02000000000000000000" pitchFamily="2" charset="0"/>
              <a:cs typeface="Roboto" panose="02000000000000000000" pitchFamily="2" charset="0"/>
            </a:endParaRPr>
          </a:p>
          <a:p>
            <a:r>
              <a:rPr lang="en-US" sz="1300" dirty="0">
                <a:latin typeface="Roboto" panose="02000000000000000000" pitchFamily="2" charset="0"/>
                <a:ea typeface="Roboto" panose="02000000000000000000" pitchFamily="2" charset="0"/>
                <a:cs typeface="Roboto" panose="02000000000000000000" pitchFamily="2" charset="0"/>
              </a:rPr>
              <a:t>Current conversation:</a:t>
            </a:r>
          </a:p>
          <a:p>
            <a:r>
              <a:rPr lang="en-US" sz="1300" dirty="0">
                <a:latin typeface="Roboto" panose="02000000000000000000" pitchFamily="2" charset="0"/>
                <a:ea typeface="Roboto" panose="02000000000000000000" pitchFamily="2" charset="0"/>
                <a:cs typeface="Roboto" panose="02000000000000000000" pitchFamily="2" charset="0"/>
              </a:rPr>
              <a:t>Human: </a:t>
            </a:r>
            <a:r>
              <a:rPr lang="en-US" sz="1300" dirty="0" err="1">
                <a:latin typeface="Roboto" panose="02000000000000000000" pitchFamily="2" charset="0"/>
                <a:ea typeface="Roboto" panose="02000000000000000000" pitchFamily="2" charset="0"/>
                <a:cs typeface="Roboto" panose="02000000000000000000" pitchFamily="2" charset="0"/>
              </a:rPr>
              <a:t>Onde</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eu</a:t>
            </a:r>
            <a:r>
              <a:rPr lang="en-US" sz="1300" dirty="0">
                <a:latin typeface="Roboto" panose="02000000000000000000" pitchFamily="2" charset="0"/>
                <a:ea typeface="Roboto" panose="02000000000000000000" pitchFamily="2" charset="0"/>
                <a:cs typeface="Roboto" panose="02000000000000000000" pitchFamily="2" charset="0"/>
              </a:rPr>
              <a:t> me </a:t>
            </a:r>
            <a:r>
              <a:rPr lang="en-US" sz="1300" dirty="0" err="1">
                <a:latin typeface="Roboto" panose="02000000000000000000" pitchFamily="2" charset="0"/>
                <a:ea typeface="Roboto" panose="02000000000000000000" pitchFamily="2" charset="0"/>
                <a:cs typeface="Roboto" panose="02000000000000000000" pitchFamily="2" charset="0"/>
              </a:rPr>
              <a:t>estudei</a:t>
            </a:r>
            <a:r>
              <a:rPr lang="en-US" sz="1300" dirty="0">
                <a:latin typeface="Roboto" panose="02000000000000000000" pitchFamily="2" charset="0"/>
                <a:ea typeface="Roboto" panose="02000000000000000000" pitchFamily="2" charset="0"/>
                <a:cs typeface="Roboto" panose="02000000000000000000" pitchFamily="2" charset="0"/>
              </a:rPr>
              <a:t>?</a:t>
            </a:r>
          </a:p>
          <a:p>
            <a:r>
              <a:rPr lang="en-US" sz="1300" dirty="0">
                <a:latin typeface="Roboto" panose="02000000000000000000" pitchFamily="2" charset="0"/>
                <a:ea typeface="Roboto" panose="02000000000000000000" pitchFamily="2" charset="0"/>
                <a:cs typeface="Roboto" panose="02000000000000000000" pitchFamily="2" charset="0"/>
              </a:rPr>
              <a:t>AI: </a:t>
            </a:r>
            <a:r>
              <a:rPr lang="en-US" sz="1300" dirty="0" err="1">
                <a:latin typeface="Roboto" panose="02000000000000000000" pitchFamily="2" charset="0"/>
                <a:ea typeface="Roboto" panose="02000000000000000000" pitchFamily="2" charset="0"/>
                <a:cs typeface="Roboto" panose="02000000000000000000" pitchFamily="2" charset="0"/>
              </a:rPr>
              <a:t>Desculpe</a:t>
            </a:r>
            <a:r>
              <a:rPr lang="en-US" sz="1300" dirty="0">
                <a:latin typeface="Roboto" panose="02000000000000000000" pitchFamily="2" charset="0"/>
                <a:ea typeface="Roboto" panose="02000000000000000000" pitchFamily="2" charset="0"/>
                <a:cs typeface="Roboto" panose="02000000000000000000" pitchFamily="2" charset="0"/>
              </a:rPr>
              <a:t>, mas </a:t>
            </a:r>
            <a:r>
              <a:rPr lang="en-US" sz="1300" dirty="0" err="1">
                <a:latin typeface="Roboto" panose="02000000000000000000" pitchFamily="2" charset="0"/>
                <a:ea typeface="Roboto" panose="02000000000000000000" pitchFamily="2" charset="0"/>
                <a:cs typeface="Roboto" panose="02000000000000000000" pitchFamily="2" charset="0"/>
              </a:rPr>
              <a:t>eu</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não</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tenho</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informações</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sobre</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onde</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você</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estudou</a:t>
            </a:r>
            <a:r>
              <a:rPr lang="en-US" sz="1300" dirty="0">
                <a:latin typeface="Roboto" panose="02000000000000000000" pitchFamily="2" charset="0"/>
                <a:ea typeface="Roboto" panose="02000000000000000000" pitchFamily="2" charset="0"/>
                <a:cs typeface="Roboto" panose="02000000000000000000" pitchFamily="2" charset="0"/>
              </a:rPr>
              <a:t>.</a:t>
            </a:r>
          </a:p>
          <a:p>
            <a:r>
              <a:rPr lang="en-US" sz="1300" dirty="0">
                <a:latin typeface="Roboto" panose="02000000000000000000" pitchFamily="2" charset="0"/>
                <a:ea typeface="Roboto" panose="02000000000000000000" pitchFamily="2" charset="0"/>
                <a:cs typeface="Roboto" panose="02000000000000000000" pitchFamily="2" charset="0"/>
              </a:rPr>
              <a:t>Human: </a:t>
            </a:r>
            <a:r>
              <a:rPr lang="en-US" sz="1300" dirty="0" err="1">
                <a:latin typeface="Roboto" panose="02000000000000000000" pitchFamily="2" charset="0"/>
                <a:ea typeface="Roboto" panose="02000000000000000000" pitchFamily="2" charset="0"/>
                <a:cs typeface="Roboto" panose="02000000000000000000" pitchFamily="2" charset="0"/>
              </a:rPr>
              <a:t>Onde</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eu</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nasci</a:t>
            </a:r>
            <a:r>
              <a:rPr lang="en-US" sz="1300" dirty="0">
                <a:latin typeface="Roboto" panose="02000000000000000000" pitchFamily="2" charset="0"/>
                <a:ea typeface="Roboto" panose="02000000000000000000" pitchFamily="2" charset="0"/>
                <a:cs typeface="Roboto" panose="02000000000000000000" pitchFamily="2" charset="0"/>
              </a:rPr>
              <a:t>?</a:t>
            </a:r>
          </a:p>
          <a:p>
            <a:r>
              <a:rPr lang="en-US" sz="1300" dirty="0">
                <a:latin typeface="Roboto" panose="02000000000000000000" pitchFamily="2" charset="0"/>
                <a:ea typeface="Roboto" panose="02000000000000000000" pitchFamily="2" charset="0"/>
                <a:cs typeface="Roboto" panose="02000000000000000000" pitchFamily="2" charset="0"/>
              </a:rPr>
              <a:t>AI:</a:t>
            </a:r>
          </a:p>
          <a:p>
            <a:endParaRPr lang="en-US" sz="1300" dirty="0">
              <a:latin typeface="Roboto" panose="02000000000000000000" pitchFamily="2" charset="0"/>
              <a:ea typeface="Roboto" panose="02000000000000000000" pitchFamily="2" charset="0"/>
              <a:cs typeface="Roboto" panose="02000000000000000000" pitchFamily="2" charset="0"/>
            </a:endParaRPr>
          </a:p>
          <a:p>
            <a:r>
              <a:rPr lang="en-US" sz="1300" dirty="0">
                <a:latin typeface="Roboto" panose="02000000000000000000" pitchFamily="2" charset="0"/>
                <a:ea typeface="Roboto" panose="02000000000000000000" pitchFamily="2" charset="0"/>
                <a:cs typeface="Roboto" panose="02000000000000000000" pitchFamily="2" charset="0"/>
              </a:rPr>
              <a:t>&gt; Finished chain.</a:t>
            </a:r>
          </a:p>
          <a:p>
            <a:r>
              <a:rPr lang="en-US" sz="1300" dirty="0" err="1">
                <a:latin typeface="Roboto" panose="02000000000000000000" pitchFamily="2" charset="0"/>
                <a:ea typeface="Roboto" panose="02000000000000000000" pitchFamily="2" charset="0"/>
                <a:cs typeface="Roboto" panose="02000000000000000000" pitchFamily="2" charset="0"/>
              </a:rPr>
              <a:t>Você</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nasceu</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em</a:t>
            </a:r>
            <a:r>
              <a:rPr lang="en-US" sz="1300" dirty="0">
                <a:latin typeface="Roboto" panose="02000000000000000000" pitchFamily="2" charset="0"/>
                <a:ea typeface="Roboto" panose="02000000000000000000" pitchFamily="2" charset="0"/>
                <a:cs typeface="Roboto" panose="02000000000000000000" pitchFamily="2" charset="0"/>
              </a:rPr>
              <a:t> São Paulo, </a:t>
            </a:r>
            <a:r>
              <a:rPr lang="en-US" sz="1300" dirty="0" err="1">
                <a:latin typeface="Roboto" panose="02000000000000000000" pitchFamily="2" charset="0"/>
                <a:ea typeface="Roboto" panose="02000000000000000000" pitchFamily="2" charset="0"/>
                <a:cs typeface="Roboto" panose="02000000000000000000" pitchFamily="2" charset="0"/>
              </a:rPr>
              <a:t>Brasil</a:t>
            </a:r>
            <a:r>
              <a:rPr lang="en-US" sz="1300" dirty="0">
                <a:latin typeface="Roboto" panose="02000000000000000000" pitchFamily="2" charset="0"/>
                <a:ea typeface="Roboto" panose="02000000000000000000" pitchFamily="2" charset="0"/>
                <a:cs typeface="Roboto" panose="02000000000000000000" pitchFamily="2" charset="0"/>
              </a:rPr>
              <a:t>.</a:t>
            </a:r>
            <a:endParaRPr lang="pt-BR" sz="13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1645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cxnSp>
        <p:nvCxnSpPr>
          <p:cNvPr id="189" name="Google Shape;189;p3"/>
          <p:cNvCxnSpPr/>
          <p:nvPr/>
        </p:nvCxnSpPr>
        <p:spPr>
          <a:xfrm>
            <a:off x="5912170" y="4436957"/>
            <a:ext cx="367660" cy="0"/>
          </a:xfrm>
          <a:prstGeom prst="straightConnector1">
            <a:avLst/>
          </a:prstGeom>
          <a:noFill/>
          <a:ln w="50800" cap="flat" cmpd="sng">
            <a:solidFill>
              <a:srgbClr val="ED145B"/>
            </a:solidFill>
            <a:prstDash val="solid"/>
            <a:round/>
            <a:headEnd type="none" w="sm" len="sm"/>
            <a:tailEnd type="none" w="sm" len="sm"/>
          </a:ln>
        </p:spPr>
      </p:cxnSp>
      <p:pic>
        <p:nvPicPr>
          <p:cNvPr id="191" name="Google Shape;191;p3"/>
          <p:cNvPicPr preferRelativeResize="0"/>
          <p:nvPr/>
        </p:nvPicPr>
        <p:blipFill rotWithShape="1">
          <a:blip r:embed="rId3">
            <a:alphaModFix/>
          </a:blip>
          <a:srcRect/>
          <a:stretch/>
        </p:blipFill>
        <p:spPr>
          <a:xfrm>
            <a:off x="6009920" y="5848222"/>
            <a:ext cx="172194" cy="660688"/>
          </a:xfrm>
          <a:prstGeom prst="rect">
            <a:avLst/>
          </a:prstGeom>
          <a:noFill/>
          <a:ln>
            <a:noFill/>
          </a:ln>
        </p:spPr>
      </p:pic>
      <p:pic>
        <p:nvPicPr>
          <p:cNvPr id="1026" name="Picture 2" descr="OpenAI Logo PNG vector in SVG, PDF, AI, CDR format">
            <a:extLst>
              <a:ext uri="{FF2B5EF4-FFF2-40B4-BE49-F238E27FC236}">
                <a16:creationId xmlns:a16="http://schemas.microsoft.com/office/drawing/2014/main" id="{448268C2-7D18-BF67-F0BF-CF1F9F1F5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407" y="1704975"/>
            <a:ext cx="4771525" cy="35813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BUFFER DE CONVERSA COM </a:t>
            </a:r>
            <a:r>
              <a:rPr lang="pt-BR" sz="2800" b="1" dirty="0">
                <a:solidFill>
                  <a:srgbClr val="E0375F"/>
                </a:solidFill>
                <a:latin typeface="Roboto"/>
                <a:ea typeface="Roboto"/>
                <a:cs typeface="Roboto"/>
                <a:sym typeface="Roboto"/>
              </a:rPr>
              <a:t>TOKENS</a:t>
            </a:r>
            <a:endParaRP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O buffer de memória baseada em tokens utiliza a mesma ideia de limitação por memória. Neste caso a limitação é por token.</a:t>
            </a:r>
          </a:p>
        </p:txBody>
      </p:sp>
      <p:sp>
        <p:nvSpPr>
          <p:cNvPr id="2" name="CaixaDeTexto 1">
            <a:extLst>
              <a:ext uri="{FF2B5EF4-FFF2-40B4-BE49-F238E27FC236}">
                <a16:creationId xmlns:a16="http://schemas.microsoft.com/office/drawing/2014/main" id="{FA87A9BC-B857-4B62-9006-5803C1E4E6E8}"/>
              </a:ext>
            </a:extLst>
          </p:cNvPr>
          <p:cNvSpPr txBox="1"/>
          <p:nvPr/>
        </p:nvSpPr>
        <p:spPr>
          <a:xfrm>
            <a:off x="316993" y="1935675"/>
            <a:ext cx="11606785" cy="41187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from </a:t>
            </a:r>
            <a:r>
              <a:rPr lang="en-US" dirty="0" err="1"/>
              <a:t>langchain.memory</a:t>
            </a:r>
            <a:r>
              <a:rPr lang="en-US" dirty="0"/>
              <a:t> import </a:t>
            </a:r>
            <a:r>
              <a:rPr lang="en-US" dirty="0" err="1"/>
              <a:t>ConversationTokenBufferMemory</a:t>
            </a:r>
            <a:endParaRPr lang="pt-BR" dirty="0"/>
          </a:p>
        </p:txBody>
      </p:sp>
      <p:sp>
        <p:nvSpPr>
          <p:cNvPr id="5" name="CaixaDeTexto 4">
            <a:extLst>
              <a:ext uri="{FF2B5EF4-FFF2-40B4-BE49-F238E27FC236}">
                <a16:creationId xmlns:a16="http://schemas.microsoft.com/office/drawing/2014/main" id="{C529C8E4-6C41-2A3E-22B8-D3CC58B7F17D}"/>
              </a:ext>
            </a:extLst>
          </p:cNvPr>
          <p:cNvSpPr txBox="1"/>
          <p:nvPr/>
        </p:nvSpPr>
        <p:spPr>
          <a:xfrm>
            <a:off x="316993" y="2411683"/>
            <a:ext cx="11606785" cy="169461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err="1"/>
              <a:t>memory_limited</a:t>
            </a:r>
            <a:r>
              <a:rPr lang="en-US" dirty="0"/>
              <a:t> = </a:t>
            </a:r>
            <a:r>
              <a:rPr lang="en-US" dirty="0" err="1"/>
              <a:t>ConversationTokenBufferMemory</a:t>
            </a:r>
            <a:r>
              <a:rPr lang="en-US" dirty="0"/>
              <a:t>(</a:t>
            </a:r>
            <a:r>
              <a:rPr lang="en-US" dirty="0" err="1"/>
              <a:t>llm</a:t>
            </a:r>
            <a:r>
              <a:rPr lang="en-US" dirty="0"/>
              <a:t>=</a:t>
            </a:r>
            <a:r>
              <a:rPr lang="en-US" dirty="0" err="1"/>
              <a:t>chat_openai</a:t>
            </a:r>
            <a:r>
              <a:rPr lang="en-US" dirty="0"/>
              <a:t>, </a:t>
            </a:r>
            <a:r>
              <a:rPr lang="en-US" dirty="0" err="1"/>
              <a:t>max_token_limit</a:t>
            </a:r>
            <a:r>
              <a:rPr lang="en-US" dirty="0"/>
              <a:t>=10)</a:t>
            </a:r>
          </a:p>
          <a:p>
            <a:endParaRPr lang="en-US" dirty="0"/>
          </a:p>
          <a:p>
            <a:r>
              <a:rPr lang="pt-BR" dirty="0" err="1"/>
              <a:t>memory_limited.save_context</a:t>
            </a:r>
            <a:r>
              <a:rPr lang="pt-BR" dirty="0"/>
              <a:t>({"input": "Estudei Engenharia Elétrica na FEI em São Bernardo do Campo."}, </a:t>
            </a:r>
          </a:p>
          <a:p>
            <a:r>
              <a:rPr lang="pt-BR" dirty="0"/>
              <a:t>                    {"output": "Muito bom! É uma faculdade reconhecida nesta área."})</a:t>
            </a:r>
          </a:p>
          <a:p>
            <a:endParaRPr lang="pt-BR" dirty="0"/>
          </a:p>
          <a:p>
            <a:r>
              <a:rPr lang="pt-BR" dirty="0" err="1"/>
              <a:t>memory_limited.save_context</a:t>
            </a:r>
            <a:r>
              <a:rPr lang="pt-BR" dirty="0"/>
              <a:t>({"input": "Eu nasci na cidade de São Paulo."}, </a:t>
            </a:r>
          </a:p>
          <a:p>
            <a:r>
              <a:rPr lang="pt-BR" dirty="0"/>
              <a:t>                    {"output": "Legal!"})</a:t>
            </a:r>
          </a:p>
        </p:txBody>
      </p:sp>
      <p:sp>
        <p:nvSpPr>
          <p:cNvPr id="6" name="CaixaDeTexto 5">
            <a:extLst>
              <a:ext uri="{FF2B5EF4-FFF2-40B4-BE49-F238E27FC236}">
                <a16:creationId xmlns:a16="http://schemas.microsoft.com/office/drawing/2014/main" id="{40AA30CA-CDA6-A83F-64CF-11411CDDD4A3}"/>
              </a:ext>
            </a:extLst>
          </p:cNvPr>
          <p:cNvSpPr txBox="1"/>
          <p:nvPr/>
        </p:nvSpPr>
        <p:spPr>
          <a:xfrm>
            <a:off x="292608" y="4611715"/>
            <a:ext cx="11606784" cy="292388"/>
          </a:xfrm>
          <a:prstGeom prst="rect">
            <a:avLst/>
          </a:prstGeom>
          <a:noFill/>
        </p:spPr>
        <p:txBody>
          <a:bodyPr wrap="square">
            <a:spAutoFit/>
          </a:bodyPr>
          <a:lstStyle/>
          <a:p>
            <a:r>
              <a:rPr lang="pt-BR" sz="1300" dirty="0">
                <a:latin typeface="Roboto" panose="02000000000000000000" pitchFamily="2" charset="0"/>
                <a:ea typeface="Roboto" panose="02000000000000000000" pitchFamily="2" charset="0"/>
                <a:cs typeface="Roboto" panose="02000000000000000000" pitchFamily="2" charset="0"/>
              </a:rPr>
              <a:t>{'</a:t>
            </a:r>
            <a:r>
              <a:rPr lang="pt-BR" sz="1300" dirty="0" err="1">
                <a:latin typeface="Roboto" panose="02000000000000000000" pitchFamily="2" charset="0"/>
                <a:ea typeface="Roboto" panose="02000000000000000000" pitchFamily="2" charset="0"/>
                <a:cs typeface="Roboto" panose="02000000000000000000" pitchFamily="2" charset="0"/>
              </a:rPr>
              <a:t>history</a:t>
            </a:r>
            <a:r>
              <a:rPr lang="pt-BR" sz="1300" dirty="0">
                <a:latin typeface="Roboto" panose="02000000000000000000" pitchFamily="2" charset="0"/>
                <a:ea typeface="Roboto" panose="02000000000000000000" pitchFamily="2" charset="0"/>
                <a:cs typeface="Roboto" panose="02000000000000000000" pitchFamily="2" charset="0"/>
              </a:rPr>
              <a:t>': 'AI: Legal!'}</a:t>
            </a:r>
          </a:p>
        </p:txBody>
      </p:sp>
      <p:sp>
        <p:nvSpPr>
          <p:cNvPr id="9" name="CaixaDeTexto 8">
            <a:extLst>
              <a:ext uri="{FF2B5EF4-FFF2-40B4-BE49-F238E27FC236}">
                <a16:creationId xmlns:a16="http://schemas.microsoft.com/office/drawing/2014/main" id="{214185C3-E2B8-0E7D-757C-2F5B5E53166A}"/>
              </a:ext>
            </a:extLst>
          </p:cNvPr>
          <p:cNvSpPr txBox="1"/>
          <p:nvPr/>
        </p:nvSpPr>
        <p:spPr>
          <a:xfrm>
            <a:off x="304800" y="4170431"/>
            <a:ext cx="11606785" cy="41187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err="1"/>
              <a:t>memory_limited.load_memory_variables</a:t>
            </a:r>
            <a:r>
              <a:rPr lang="en-US" dirty="0"/>
              <a:t>({})</a:t>
            </a:r>
            <a:endParaRPr lang="pt-BR" dirty="0"/>
          </a:p>
        </p:txBody>
      </p:sp>
    </p:spTree>
    <p:extLst>
      <p:ext uri="{BB962C8B-B14F-4D97-AF65-F5344CB8AC3E}">
        <p14:creationId xmlns:p14="http://schemas.microsoft.com/office/powerpoint/2010/main" val="1118897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BUFFER DE CONVERSA COM </a:t>
            </a:r>
            <a:r>
              <a:rPr lang="pt-BR" sz="2800" b="1" dirty="0">
                <a:solidFill>
                  <a:srgbClr val="E0375F"/>
                </a:solidFill>
                <a:latin typeface="Roboto"/>
                <a:ea typeface="Roboto"/>
                <a:cs typeface="Roboto"/>
                <a:sym typeface="Roboto"/>
              </a:rPr>
              <a:t>SUMMARY</a:t>
            </a:r>
            <a:endParaRP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Este tipo de buffer combina a limitação por token junto com a sumarização de todo o contexto de conversa existente. Assim o próprio modelo LLM realiza a sumarização do contexto que precisa ter em memória.</a:t>
            </a:r>
          </a:p>
        </p:txBody>
      </p:sp>
      <p:cxnSp>
        <p:nvCxnSpPr>
          <p:cNvPr id="3" name="Conector de Seta Reta 2">
            <a:extLst>
              <a:ext uri="{FF2B5EF4-FFF2-40B4-BE49-F238E27FC236}">
                <a16:creationId xmlns:a16="http://schemas.microsoft.com/office/drawing/2014/main" id="{8A686569-F92C-C8B8-DC04-ED3C19F96E8D}"/>
              </a:ext>
            </a:extLst>
          </p:cNvPr>
          <p:cNvCxnSpPr>
            <a:cxnSpLocks/>
            <a:stCxn id="4" idx="2"/>
            <a:endCxn id="13" idx="0"/>
          </p:cNvCxnSpPr>
          <p:nvPr/>
        </p:nvCxnSpPr>
        <p:spPr>
          <a:xfrm>
            <a:off x="3785443" y="2800332"/>
            <a:ext cx="0" cy="3071954"/>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tângulo Arredondado 21">
            <a:extLst>
              <a:ext uri="{FF2B5EF4-FFF2-40B4-BE49-F238E27FC236}">
                <a16:creationId xmlns:a16="http://schemas.microsoft.com/office/drawing/2014/main" id="{2FB4696E-2AD2-2C81-908D-81278B58ECDC}"/>
              </a:ext>
            </a:extLst>
          </p:cNvPr>
          <p:cNvSpPr/>
          <p:nvPr/>
        </p:nvSpPr>
        <p:spPr>
          <a:xfrm>
            <a:off x="2836265" y="2227308"/>
            <a:ext cx="1898356" cy="573024"/>
          </a:xfrm>
          <a:prstGeom prst="round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1</a:t>
            </a:r>
          </a:p>
        </p:txBody>
      </p:sp>
      <p:sp>
        <p:nvSpPr>
          <p:cNvPr id="7" name="Retângulo Arredondado 21">
            <a:extLst>
              <a:ext uri="{FF2B5EF4-FFF2-40B4-BE49-F238E27FC236}">
                <a16:creationId xmlns:a16="http://schemas.microsoft.com/office/drawing/2014/main" id="{8A038AF1-AAE4-8D5D-51A8-E46DD2845865}"/>
              </a:ext>
            </a:extLst>
          </p:cNvPr>
          <p:cNvSpPr/>
          <p:nvPr/>
        </p:nvSpPr>
        <p:spPr>
          <a:xfrm>
            <a:off x="2836265" y="3024400"/>
            <a:ext cx="1898356" cy="573024"/>
          </a:xfrm>
          <a:prstGeom prst="round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2</a:t>
            </a:r>
          </a:p>
        </p:txBody>
      </p:sp>
      <p:sp>
        <p:nvSpPr>
          <p:cNvPr id="8" name="Retângulo Arredondado 21">
            <a:extLst>
              <a:ext uri="{FF2B5EF4-FFF2-40B4-BE49-F238E27FC236}">
                <a16:creationId xmlns:a16="http://schemas.microsoft.com/office/drawing/2014/main" id="{AE6E58D9-3BF5-A810-7BFF-369064497AC3}"/>
              </a:ext>
            </a:extLst>
          </p:cNvPr>
          <p:cNvSpPr/>
          <p:nvPr/>
        </p:nvSpPr>
        <p:spPr>
          <a:xfrm>
            <a:off x="2836265" y="3833601"/>
            <a:ext cx="1898356" cy="573024"/>
          </a:xfrm>
          <a:prstGeom prst="round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3</a:t>
            </a:r>
          </a:p>
        </p:txBody>
      </p:sp>
      <p:sp>
        <p:nvSpPr>
          <p:cNvPr id="10" name="Retângulo Arredondado 21">
            <a:extLst>
              <a:ext uri="{FF2B5EF4-FFF2-40B4-BE49-F238E27FC236}">
                <a16:creationId xmlns:a16="http://schemas.microsoft.com/office/drawing/2014/main" id="{62B885F7-1849-C1A4-8796-C21227FED7A9}"/>
              </a:ext>
            </a:extLst>
          </p:cNvPr>
          <p:cNvSpPr/>
          <p:nvPr/>
        </p:nvSpPr>
        <p:spPr>
          <a:xfrm>
            <a:off x="2836265" y="4642802"/>
            <a:ext cx="1898356" cy="573024"/>
          </a:xfrm>
          <a:prstGeom prst="round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4</a:t>
            </a:r>
          </a:p>
        </p:txBody>
      </p:sp>
      <p:cxnSp>
        <p:nvCxnSpPr>
          <p:cNvPr id="11" name="Conector de Seta Reta 13">
            <a:extLst>
              <a:ext uri="{FF2B5EF4-FFF2-40B4-BE49-F238E27FC236}">
                <a16:creationId xmlns:a16="http://schemas.microsoft.com/office/drawing/2014/main" id="{43CFC846-EC05-A39F-8879-499D16E5A10F}"/>
              </a:ext>
            </a:extLst>
          </p:cNvPr>
          <p:cNvCxnSpPr>
            <a:cxnSpLocks/>
            <a:stCxn id="10" idx="1"/>
            <a:endCxn id="4" idx="1"/>
          </p:cNvCxnSpPr>
          <p:nvPr/>
        </p:nvCxnSpPr>
        <p:spPr>
          <a:xfrm rot="10800000">
            <a:off x="2836265" y="2513820"/>
            <a:ext cx="12700" cy="2415494"/>
          </a:xfrm>
          <a:prstGeom prst="curvedConnector3">
            <a:avLst>
              <a:gd name="adj1" fmla="val 4534173"/>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3">
            <a:extLst>
              <a:ext uri="{FF2B5EF4-FFF2-40B4-BE49-F238E27FC236}">
                <a16:creationId xmlns:a16="http://schemas.microsoft.com/office/drawing/2014/main" id="{96F5EC2A-F32E-FA0E-E0E8-6D2272291A00}"/>
              </a:ext>
            </a:extLst>
          </p:cNvPr>
          <p:cNvCxnSpPr>
            <a:cxnSpLocks/>
            <a:stCxn id="8" idx="3"/>
            <a:endCxn id="7" idx="3"/>
          </p:cNvCxnSpPr>
          <p:nvPr/>
        </p:nvCxnSpPr>
        <p:spPr>
          <a:xfrm flipV="1">
            <a:off x="4734621" y="3310912"/>
            <a:ext cx="12700" cy="809201"/>
          </a:xfrm>
          <a:prstGeom prst="curvedConnector3">
            <a:avLst>
              <a:gd name="adj1" fmla="val 2520000"/>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
        <p:nvSpPr>
          <p:cNvPr id="13" name="Retângulo Arredondado 21">
            <a:extLst>
              <a:ext uri="{FF2B5EF4-FFF2-40B4-BE49-F238E27FC236}">
                <a16:creationId xmlns:a16="http://schemas.microsoft.com/office/drawing/2014/main" id="{21A53093-6EE9-A815-329A-7E7C7B9CE917}"/>
              </a:ext>
            </a:extLst>
          </p:cNvPr>
          <p:cNvSpPr/>
          <p:nvPr/>
        </p:nvSpPr>
        <p:spPr>
          <a:xfrm>
            <a:off x="2836265" y="5872286"/>
            <a:ext cx="1898356" cy="573024"/>
          </a:xfrm>
          <a:prstGeom prst="roundRect">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n</a:t>
            </a:r>
          </a:p>
        </p:txBody>
      </p:sp>
      <p:cxnSp>
        <p:nvCxnSpPr>
          <p:cNvPr id="14" name="Conector de Seta Reta 13">
            <a:extLst>
              <a:ext uri="{FF2B5EF4-FFF2-40B4-BE49-F238E27FC236}">
                <a16:creationId xmlns:a16="http://schemas.microsoft.com/office/drawing/2014/main" id="{31084C58-88EC-F15F-82C5-0234696B783C}"/>
              </a:ext>
            </a:extLst>
          </p:cNvPr>
          <p:cNvCxnSpPr>
            <a:cxnSpLocks/>
            <a:stCxn id="16" idx="2"/>
            <a:endCxn id="21" idx="0"/>
          </p:cNvCxnSpPr>
          <p:nvPr/>
        </p:nvCxnSpPr>
        <p:spPr>
          <a:xfrm>
            <a:off x="7722764" y="3597424"/>
            <a:ext cx="0" cy="227486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tângulo Arredondado 21">
            <a:extLst>
              <a:ext uri="{FF2B5EF4-FFF2-40B4-BE49-F238E27FC236}">
                <a16:creationId xmlns:a16="http://schemas.microsoft.com/office/drawing/2014/main" id="{E4943C05-9E77-137F-BA63-2D22A5609D73}"/>
              </a:ext>
            </a:extLst>
          </p:cNvPr>
          <p:cNvSpPr/>
          <p:nvPr/>
        </p:nvSpPr>
        <p:spPr>
          <a:xfrm>
            <a:off x="6773586" y="3024400"/>
            <a:ext cx="1898356" cy="573024"/>
          </a:xfrm>
          <a:prstGeom prst="roundRect">
            <a:avLst/>
          </a:prstGeom>
          <a:solidFill>
            <a:srgbClr val="E037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Resumo das Interações</a:t>
            </a:r>
          </a:p>
        </p:txBody>
      </p:sp>
      <p:sp>
        <p:nvSpPr>
          <p:cNvPr id="18" name="Retângulo Arredondado 21">
            <a:extLst>
              <a:ext uri="{FF2B5EF4-FFF2-40B4-BE49-F238E27FC236}">
                <a16:creationId xmlns:a16="http://schemas.microsoft.com/office/drawing/2014/main" id="{FA1BD83E-FF43-899A-F0F0-A41117A761CA}"/>
              </a:ext>
            </a:extLst>
          </p:cNvPr>
          <p:cNvSpPr/>
          <p:nvPr/>
        </p:nvSpPr>
        <p:spPr>
          <a:xfrm>
            <a:off x="6773586" y="4436271"/>
            <a:ext cx="1898356" cy="573024"/>
          </a:xfrm>
          <a:prstGeom prst="round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4</a:t>
            </a:r>
          </a:p>
        </p:txBody>
      </p:sp>
      <p:cxnSp>
        <p:nvCxnSpPr>
          <p:cNvPr id="19" name="Conector de Seta Reta 13">
            <a:extLst>
              <a:ext uri="{FF2B5EF4-FFF2-40B4-BE49-F238E27FC236}">
                <a16:creationId xmlns:a16="http://schemas.microsoft.com/office/drawing/2014/main" id="{801C800E-0063-EBD0-EB59-2988618E9D56}"/>
              </a:ext>
            </a:extLst>
          </p:cNvPr>
          <p:cNvCxnSpPr>
            <a:cxnSpLocks/>
            <a:stCxn id="18" idx="1"/>
            <a:endCxn id="16" idx="1"/>
          </p:cNvCxnSpPr>
          <p:nvPr/>
        </p:nvCxnSpPr>
        <p:spPr>
          <a:xfrm rot="10800000">
            <a:off x="6773586" y="3310913"/>
            <a:ext cx="12700" cy="1411871"/>
          </a:xfrm>
          <a:prstGeom prst="curvedConnector3">
            <a:avLst>
              <a:gd name="adj1" fmla="val 2711394"/>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
        <p:nvSpPr>
          <p:cNvPr id="21" name="Retângulo Arredondado 21">
            <a:extLst>
              <a:ext uri="{FF2B5EF4-FFF2-40B4-BE49-F238E27FC236}">
                <a16:creationId xmlns:a16="http://schemas.microsoft.com/office/drawing/2014/main" id="{AAF5FCEA-CECC-D43A-922F-6C1DCCEBEE30}"/>
              </a:ext>
            </a:extLst>
          </p:cNvPr>
          <p:cNvSpPr/>
          <p:nvPr/>
        </p:nvSpPr>
        <p:spPr>
          <a:xfrm>
            <a:off x="6773586" y="5872286"/>
            <a:ext cx="1898356" cy="573024"/>
          </a:xfrm>
          <a:prstGeom prst="roundRect">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pt-BR" sz="1600" dirty="0">
                <a:solidFill>
                  <a:schemeClr val="bg1"/>
                </a:solidFill>
                <a:latin typeface="Roboto" panose="02000000000000000000" pitchFamily="2" charset="0"/>
                <a:ea typeface="Roboto" panose="02000000000000000000" pitchFamily="2" charset="0"/>
                <a:cs typeface="Roboto" panose="02000000000000000000" pitchFamily="2" charset="0"/>
              </a:rPr>
              <a:t>Interação n</a:t>
            </a:r>
          </a:p>
        </p:txBody>
      </p:sp>
      <p:cxnSp>
        <p:nvCxnSpPr>
          <p:cNvPr id="28" name="Conector de Seta Reta 27">
            <a:extLst>
              <a:ext uri="{FF2B5EF4-FFF2-40B4-BE49-F238E27FC236}">
                <a16:creationId xmlns:a16="http://schemas.microsoft.com/office/drawing/2014/main" id="{13ACEDD9-AC53-C9DB-796D-F8EA07AB89FD}"/>
              </a:ext>
            </a:extLst>
          </p:cNvPr>
          <p:cNvCxnSpPr>
            <a:cxnSpLocks/>
          </p:cNvCxnSpPr>
          <p:nvPr/>
        </p:nvCxnSpPr>
        <p:spPr>
          <a:xfrm>
            <a:off x="5301205" y="4406625"/>
            <a:ext cx="794795" cy="0"/>
          </a:xfrm>
          <a:prstGeom prst="straightConnector1">
            <a:avLst/>
          </a:prstGeom>
          <a:ln w="57150">
            <a:solidFill>
              <a:srgbClr val="E0375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552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BUFFER DE CONVERSA COM </a:t>
            </a:r>
            <a:r>
              <a:rPr lang="pt-BR" sz="2800" b="1" dirty="0">
                <a:solidFill>
                  <a:srgbClr val="E0375F"/>
                </a:solidFill>
                <a:latin typeface="Roboto"/>
                <a:ea typeface="Roboto"/>
                <a:cs typeface="Roboto"/>
                <a:sym typeface="Roboto"/>
              </a:rPr>
              <a:t>SUMMARY</a:t>
            </a:r>
            <a:endParaRP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Vamos adicionar algumas informações densas para entendermos como o </a:t>
            </a:r>
            <a:r>
              <a:rPr lang="pt-BR" sz="1800" dirty="0" err="1">
                <a:solidFill>
                  <a:srgbClr val="94A2AC"/>
                </a:solidFill>
                <a:latin typeface="Roboto"/>
                <a:ea typeface="Roboto"/>
                <a:cs typeface="Roboto"/>
                <a:sym typeface="Roboto"/>
              </a:rPr>
              <a:t>Langchain</a:t>
            </a:r>
            <a:r>
              <a:rPr lang="pt-BR" sz="1800" dirty="0">
                <a:solidFill>
                  <a:srgbClr val="94A2AC"/>
                </a:solidFill>
                <a:latin typeface="Roboto"/>
                <a:ea typeface="Roboto"/>
                <a:cs typeface="Roboto"/>
                <a:sym typeface="Roboto"/>
              </a:rPr>
              <a:t> se comunicará com o modelo para realizar o resumo das informações de contexto.</a:t>
            </a:r>
          </a:p>
        </p:txBody>
      </p:sp>
      <p:sp>
        <p:nvSpPr>
          <p:cNvPr id="2" name="CaixaDeTexto 1">
            <a:extLst>
              <a:ext uri="{FF2B5EF4-FFF2-40B4-BE49-F238E27FC236}">
                <a16:creationId xmlns:a16="http://schemas.microsoft.com/office/drawing/2014/main" id="{FA87A9BC-B857-4B62-9006-5803C1E4E6E8}"/>
              </a:ext>
            </a:extLst>
          </p:cNvPr>
          <p:cNvSpPr txBox="1"/>
          <p:nvPr/>
        </p:nvSpPr>
        <p:spPr>
          <a:xfrm>
            <a:off x="316993" y="1935675"/>
            <a:ext cx="11606785" cy="41187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from </a:t>
            </a:r>
            <a:r>
              <a:rPr lang="en-US" dirty="0" err="1"/>
              <a:t>langchain.memory</a:t>
            </a:r>
            <a:r>
              <a:rPr lang="en-US" dirty="0"/>
              <a:t> import </a:t>
            </a:r>
            <a:r>
              <a:rPr lang="en-US" dirty="0" err="1"/>
              <a:t>ConversationSummaryBufferMemory</a:t>
            </a:r>
            <a:endParaRPr lang="pt-BR" dirty="0"/>
          </a:p>
        </p:txBody>
      </p:sp>
      <p:sp>
        <p:nvSpPr>
          <p:cNvPr id="5" name="CaixaDeTexto 4">
            <a:extLst>
              <a:ext uri="{FF2B5EF4-FFF2-40B4-BE49-F238E27FC236}">
                <a16:creationId xmlns:a16="http://schemas.microsoft.com/office/drawing/2014/main" id="{C529C8E4-6C41-2A3E-22B8-D3CC58B7F17D}"/>
              </a:ext>
            </a:extLst>
          </p:cNvPr>
          <p:cNvSpPr txBox="1"/>
          <p:nvPr/>
        </p:nvSpPr>
        <p:spPr>
          <a:xfrm>
            <a:off x="316993" y="2411684"/>
            <a:ext cx="11606785" cy="411876"/>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err="1"/>
              <a:t>memory_limited</a:t>
            </a:r>
            <a:r>
              <a:rPr lang="en-US" dirty="0"/>
              <a:t> = </a:t>
            </a:r>
            <a:r>
              <a:rPr lang="en-US" dirty="0" err="1"/>
              <a:t>ConversationSummaryBufferMemory</a:t>
            </a:r>
            <a:r>
              <a:rPr lang="en-US" dirty="0"/>
              <a:t>(</a:t>
            </a:r>
            <a:r>
              <a:rPr lang="en-US" dirty="0" err="1"/>
              <a:t>llm</a:t>
            </a:r>
            <a:r>
              <a:rPr lang="en-US" dirty="0"/>
              <a:t>=</a:t>
            </a:r>
            <a:r>
              <a:rPr lang="en-US" dirty="0" err="1"/>
              <a:t>chat_openai</a:t>
            </a:r>
            <a:r>
              <a:rPr lang="en-US" dirty="0"/>
              <a:t>, </a:t>
            </a:r>
            <a:r>
              <a:rPr lang="en-US" dirty="0" err="1"/>
              <a:t>max_token_limit</a:t>
            </a:r>
            <a:r>
              <a:rPr lang="en-US" dirty="0"/>
              <a:t>=100)</a:t>
            </a:r>
            <a:endParaRPr lang="pt-BR" dirty="0"/>
          </a:p>
        </p:txBody>
      </p:sp>
      <p:sp>
        <p:nvSpPr>
          <p:cNvPr id="9" name="CaixaDeTexto 8">
            <a:extLst>
              <a:ext uri="{FF2B5EF4-FFF2-40B4-BE49-F238E27FC236}">
                <a16:creationId xmlns:a16="http://schemas.microsoft.com/office/drawing/2014/main" id="{214185C3-E2B8-0E7D-757C-2F5B5E53166A}"/>
              </a:ext>
            </a:extLst>
          </p:cNvPr>
          <p:cNvSpPr txBox="1"/>
          <p:nvPr/>
        </p:nvSpPr>
        <p:spPr>
          <a:xfrm>
            <a:off x="304800" y="2887692"/>
            <a:ext cx="11606785" cy="2580419"/>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err="1"/>
              <a:t>memory_limited.save_context</a:t>
            </a:r>
            <a:r>
              <a:rPr lang="pt-BR" dirty="0"/>
              <a:t>(</a:t>
            </a:r>
          </a:p>
          <a:p>
            <a:r>
              <a:rPr lang="pt-BR" dirty="0"/>
              <a:t>    {"input": "Estudei Engenharia Elétrica na FEI em São Bernardo do Campo, referência na área e que formou muitos profissionais."}, </a:t>
            </a:r>
          </a:p>
          <a:p>
            <a:r>
              <a:rPr lang="pt-BR" dirty="0"/>
              <a:t>    {"output": "Muito bom! É uma faculdade reconhecida nesta área."})</a:t>
            </a:r>
          </a:p>
          <a:p>
            <a:endParaRPr lang="pt-BR" dirty="0"/>
          </a:p>
          <a:p>
            <a:r>
              <a:rPr lang="pt-BR" dirty="0" err="1"/>
              <a:t>memory_limited.save_context</a:t>
            </a:r>
            <a:r>
              <a:rPr lang="pt-BR" dirty="0"/>
              <a:t>(</a:t>
            </a:r>
          </a:p>
          <a:p>
            <a:r>
              <a:rPr lang="pt-BR" dirty="0"/>
              <a:t>    {"input": "Eu nasci na cidade de São Paulo, capital do Estado. Esta cidade é uma das maiores do Brasil.\</a:t>
            </a:r>
          </a:p>
          <a:p>
            <a:r>
              <a:rPr lang="pt-BR" dirty="0"/>
              <a:t>    Nesta </a:t>
            </a:r>
            <a:r>
              <a:rPr lang="pt-BR" dirty="0" err="1"/>
              <a:t>cidadade</a:t>
            </a:r>
            <a:r>
              <a:rPr lang="pt-BR" dirty="0"/>
              <a:t> as pessoas costumam ir ao trabalho utilizando transporte público.\</a:t>
            </a:r>
          </a:p>
          <a:p>
            <a:r>
              <a:rPr lang="pt-BR" dirty="0"/>
              <a:t>    O transporte público mais preferido é o metrô, seguido do trem e do ônibus.\</a:t>
            </a:r>
          </a:p>
          <a:p>
            <a:r>
              <a:rPr lang="pt-BR" dirty="0"/>
              <a:t>    Muitas pessoas optam por ir de carro, mas as restrições como o rodízio de veículos tornam a necessidade \</a:t>
            </a:r>
          </a:p>
          <a:p>
            <a:r>
              <a:rPr lang="pt-BR" dirty="0"/>
              <a:t>    de ter mais de um carro ou ir de transporte público em algum dia da semana."}, </a:t>
            </a:r>
          </a:p>
          <a:p>
            <a:r>
              <a:rPr lang="pt-BR" dirty="0"/>
              <a:t>    {"output": "Legal!"})</a:t>
            </a:r>
          </a:p>
        </p:txBody>
      </p:sp>
    </p:spTree>
    <p:extLst>
      <p:ext uri="{BB962C8B-B14F-4D97-AF65-F5344CB8AC3E}">
        <p14:creationId xmlns:p14="http://schemas.microsoft.com/office/powerpoint/2010/main" val="3832515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BUFFER DE CONVERSA COM </a:t>
            </a:r>
            <a:r>
              <a:rPr lang="pt-BR" sz="2800" b="1" dirty="0">
                <a:solidFill>
                  <a:srgbClr val="E0375F"/>
                </a:solidFill>
                <a:latin typeface="Roboto"/>
                <a:ea typeface="Roboto"/>
                <a:cs typeface="Roboto"/>
                <a:sym typeface="Roboto"/>
              </a:rPr>
              <a:t>SUMMARY</a:t>
            </a:r>
            <a:endParaRP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Note que o conteúdo da memória de contexto foi alterada para um resumo de todas as informações lá contidas. Também haverá o limite de contexto a contar das novas interações. Este limite não se aplica ao resumo.</a:t>
            </a:r>
          </a:p>
        </p:txBody>
      </p:sp>
      <p:sp>
        <p:nvSpPr>
          <p:cNvPr id="2" name="CaixaDeTexto 1">
            <a:extLst>
              <a:ext uri="{FF2B5EF4-FFF2-40B4-BE49-F238E27FC236}">
                <a16:creationId xmlns:a16="http://schemas.microsoft.com/office/drawing/2014/main" id="{FA87A9BC-B857-4B62-9006-5803C1E4E6E8}"/>
              </a:ext>
            </a:extLst>
          </p:cNvPr>
          <p:cNvSpPr txBox="1"/>
          <p:nvPr/>
        </p:nvSpPr>
        <p:spPr>
          <a:xfrm>
            <a:off x="316992" y="1855071"/>
            <a:ext cx="11606785" cy="41187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err="1"/>
              <a:t>memory_limited.load_memory_variables</a:t>
            </a:r>
            <a:r>
              <a:rPr lang="en-US" dirty="0"/>
              <a:t>({})</a:t>
            </a:r>
            <a:endParaRPr lang="pt-BR" dirty="0"/>
          </a:p>
        </p:txBody>
      </p:sp>
      <p:sp>
        <p:nvSpPr>
          <p:cNvPr id="3" name="CaixaDeTexto 2">
            <a:extLst>
              <a:ext uri="{FF2B5EF4-FFF2-40B4-BE49-F238E27FC236}">
                <a16:creationId xmlns:a16="http://schemas.microsoft.com/office/drawing/2014/main" id="{3DBF41CA-1308-D137-D77A-80506D396C7A}"/>
              </a:ext>
            </a:extLst>
          </p:cNvPr>
          <p:cNvSpPr txBox="1"/>
          <p:nvPr/>
        </p:nvSpPr>
        <p:spPr>
          <a:xfrm>
            <a:off x="268223" y="2336393"/>
            <a:ext cx="11606784" cy="1092607"/>
          </a:xfrm>
          <a:prstGeom prst="rect">
            <a:avLst/>
          </a:prstGeom>
          <a:noFill/>
        </p:spPr>
        <p:txBody>
          <a:bodyPr wrap="square">
            <a:spAutoFit/>
          </a:bodyPr>
          <a:lstStyle/>
          <a:p>
            <a:r>
              <a:rPr lang="en-US" sz="1300" dirty="0">
                <a:latin typeface="Roboto" panose="02000000000000000000" pitchFamily="2" charset="0"/>
                <a:ea typeface="Roboto" panose="02000000000000000000" pitchFamily="2" charset="0"/>
                <a:cs typeface="Roboto" panose="02000000000000000000" pitchFamily="2" charset="0"/>
              </a:rPr>
              <a:t>{'history': 'System: The human mentions studying Electrical Engineering at FEI in São Bernardo do Campo, a renowned institution that has produced many professionals in the field. The AI responds positively, acknowledging that it is a recognized college in this area. The human then shares that they were born in São Paulo, the capital city of the state, which is one of the largest cities in Brazil. In São Paulo, people usually commute to work using public transportation, with the subway being the most preferred mode, followed by trains and buses. While some people choose to drive, restrictions like vehicle rotation make it necessary to either have multiple cars or use public transportation on certain days of the week.\</a:t>
            </a:r>
            <a:r>
              <a:rPr lang="en-US" sz="1300" dirty="0" err="1">
                <a:latin typeface="Roboto" panose="02000000000000000000" pitchFamily="2" charset="0"/>
                <a:ea typeface="Roboto" panose="02000000000000000000" pitchFamily="2" charset="0"/>
                <a:cs typeface="Roboto" panose="02000000000000000000" pitchFamily="2" charset="0"/>
              </a:rPr>
              <a:t>nAI</a:t>
            </a:r>
            <a:r>
              <a:rPr lang="en-US" sz="1300" dirty="0">
                <a:latin typeface="Roboto" panose="02000000000000000000" pitchFamily="2" charset="0"/>
                <a:ea typeface="Roboto" panose="02000000000000000000" pitchFamily="2" charset="0"/>
                <a:cs typeface="Roboto" panose="02000000000000000000" pitchFamily="2" charset="0"/>
              </a:rPr>
              <a:t>: Legal!'}</a:t>
            </a:r>
            <a:endParaRPr lang="pt-BR" sz="13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50495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BUFFER DE CONVERSA COM </a:t>
            </a:r>
            <a:r>
              <a:rPr lang="pt-BR" sz="2800" b="1" dirty="0">
                <a:solidFill>
                  <a:srgbClr val="E0375F"/>
                </a:solidFill>
                <a:latin typeface="Roboto"/>
                <a:ea typeface="Roboto"/>
                <a:cs typeface="Roboto"/>
                <a:sym typeface="Roboto"/>
              </a:rPr>
              <a:t>SUMMARY</a:t>
            </a:r>
            <a:endParaRP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 memória utilizada pode também ser visualizada pelo atributo “</a:t>
            </a:r>
            <a:r>
              <a:rPr lang="pt-BR" sz="1800" dirty="0" err="1">
                <a:solidFill>
                  <a:srgbClr val="94A2AC"/>
                </a:solidFill>
                <a:latin typeface="Roboto"/>
                <a:ea typeface="Roboto"/>
                <a:cs typeface="Roboto"/>
                <a:sym typeface="Roboto"/>
              </a:rPr>
              <a:t>chat_memory.messages</a:t>
            </a:r>
            <a:r>
              <a:rPr lang="pt-BR" sz="1800" dirty="0">
                <a:solidFill>
                  <a:srgbClr val="94A2AC"/>
                </a:solidFill>
                <a:latin typeface="Roboto"/>
                <a:ea typeface="Roboto"/>
                <a:cs typeface="Roboto"/>
                <a:sym typeface="Roboto"/>
              </a:rPr>
              <a:t>”. Nesta será apresentada as mensagens até o limite de tokens definido.</a:t>
            </a:r>
          </a:p>
        </p:txBody>
      </p:sp>
      <p:sp>
        <p:nvSpPr>
          <p:cNvPr id="4" name="CaixaDeTexto 3">
            <a:extLst>
              <a:ext uri="{FF2B5EF4-FFF2-40B4-BE49-F238E27FC236}">
                <a16:creationId xmlns:a16="http://schemas.microsoft.com/office/drawing/2014/main" id="{8FFF040F-B3FF-4440-5C45-2B7D326FB77F}"/>
              </a:ext>
            </a:extLst>
          </p:cNvPr>
          <p:cNvSpPr txBox="1"/>
          <p:nvPr/>
        </p:nvSpPr>
        <p:spPr>
          <a:xfrm>
            <a:off x="362712" y="1766964"/>
            <a:ext cx="11606785" cy="561565"/>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conversation = </a:t>
            </a:r>
            <a:r>
              <a:rPr lang="en-US" dirty="0" err="1"/>
              <a:t>ConversationChain</a:t>
            </a:r>
            <a:r>
              <a:rPr lang="en-US" dirty="0"/>
              <a:t>(</a:t>
            </a:r>
            <a:r>
              <a:rPr lang="en-US" dirty="0" err="1"/>
              <a:t>llm</a:t>
            </a:r>
            <a:r>
              <a:rPr lang="en-US" dirty="0"/>
              <a:t>=</a:t>
            </a:r>
            <a:r>
              <a:rPr lang="en-US" dirty="0" err="1"/>
              <a:t>chat_openai</a:t>
            </a:r>
            <a:r>
              <a:rPr lang="en-US" dirty="0"/>
              <a:t>, memory = </a:t>
            </a:r>
            <a:r>
              <a:rPr lang="en-US" dirty="0" err="1"/>
              <a:t>memory_limited</a:t>
            </a:r>
            <a:r>
              <a:rPr lang="en-US" dirty="0"/>
              <a:t>, verbose=True)</a:t>
            </a:r>
          </a:p>
          <a:p>
            <a:r>
              <a:rPr lang="pt-BR" dirty="0" err="1"/>
              <a:t>conversation.predict</a:t>
            </a:r>
            <a:r>
              <a:rPr lang="pt-BR" dirty="0"/>
              <a:t>(input="Onde eu me formei?")</a:t>
            </a:r>
          </a:p>
        </p:txBody>
      </p:sp>
      <p:sp>
        <p:nvSpPr>
          <p:cNvPr id="6" name="CaixaDeTexto 5">
            <a:extLst>
              <a:ext uri="{FF2B5EF4-FFF2-40B4-BE49-F238E27FC236}">
                <a16:creationId xmlns:a16="http://schemas.microsoft.com/office/drawing/2014/main" id="{68013815-C32D-E847-0FE3-E34BABDD52A6}"/>
              </a:ext>
            </a:extLst>
          </p:cNvPr>
          <p:cNvSpPr txBox="1"/>
          <p:nvPr/>
        </p:nvSpPr>
        <p:spPr>
          <a:xfrm>
            <a:off x="362712" y="2328529"/>
            <a:ext cx="11606784" cy="3493264"/>
          </a:xfrm>
          <a:prstGeom prst="rect">
            <a:avLst/>
          </a:prstGeom>
          <a:noFill/>
        </p:spPr>
        <p:txBody>
          <a:bodyPr wrap="square">
            <a:spAutoFit/>
          </a:bodyPr>
          <a:lstStyle/>
          <a:p>
            <a:r>
              <a:rPr lang="en-US" sz="1300" dirty="0">
                <a:latin typeface="Roboto" panose="02000000000000000000" pitchFamily="2" charset="0"/>
                <a:ea typeface="Roboto" panose="02000000000000000000" pitchFamily="2" charset="0"/>
                <a:cs typeface="Roboto" panose="02000000000000000000" pitchFamily="2" charset="0"/>
              </a:rPr>
              <a:t>&gt; Entering new </a:t>
            </a:r>
            <a:r>
              <a:rPr lang="en-US" sz="1300" dirty="0" err="1">
                <a:latin typeface="Roboto" panose="02000000000000000000" pitchFamily="2" charset="0"/>
                <a:ea typeface="Roboto" panose="02000000000000000000" pitchFamily="2" charset="0"/>
                <a:cs typeface="Roboto" panose="02000000000000000000" pitchFamily="2" charset="0"/>
              </a:rPr>
              <a:t>ConversationChain</a:t>
            </a:r>
            <a:r>
              <a:rPr lang="en-US" sz="1300" dirty="0">
                <a:latin typeface="Roboto" panose="02000000000000000000" pitchFamily="2" charset="0"/>
                <a:ea typeface="Roboto" panose="02000000000000000000" pitchFamily="2" charset="0"/>
                <a:cs typeface="Roboto" panose="02000000000000000000" pitchFamily="2" charset="0"/>
              </a:rPr>
              <a:t> chain...</a:t>
            </a:r>
          </a:p>
          <a:p>
            <a:r>
              <a:rPr lang="en-US" sz="1300" dirty="0">
                <a:latin typeface="Roboto" panose="02000000000000000000" pitchFamily="2" charset="0"/>
                <a:ea typeface="Roboto" panose="02000000000000000000" pitchFamily="2" charset="0"/>
                <a:cs typeface="Roboto" panose="02000000000000000000" pitchFamily="2" charset="0"/>
              </a:rPr>
              <a:t>Prompt after formatting:</a:t>
            </a:r>
          </a:p>
          <a:p>
            <a:r>
              <a:rPr lang="en-US" sz="1300" dirty="0">
                <a:latin typeface="Roboto" panose="02000000000000000000" pitchFamily="2" charset="0"/>
                <a:ea typeface="Roboto" panose="02000000000000000000" pitchFamily="2" charset="0"/>
                <a:cs typeface="Roboto" panose="02000000000000000000" pitchFamily="2" charset="0"/>
              </a:rPr>
              <a:t>The following is a friendly conversation between a human and an AI. The AI is talkative and provides lots of specific details from its context. If the AI does not know the answer to a question, it truthfully says it does not know.</a:t>
            </a:r>
          </a:p>
          <a:p>
            <a:endParaRPr lang="en-US" sz="1300" dirty="0">
              <a:latin typeface="Roboto" panose="02000000000000000000" pitchFamily="2" charset="0"/>
              <a:ea typeface="Roboto" panose="02000000000000000000" pitchFamily="2" charset="0"/>
              <a:cs typeface="Roboto" panose="02000000000000000000" pitchFamily="2" charset="0"/>
            </a:endParaRPr>
          </a:p>
          <a:p>
            <a:r>
              <a:rPr lang="en-US" sz="1300" dirty="0">
                <a:latin typeface="Roboto" panose="02000000000000000000" pitchFamily="2" charset="0"/>
                <a:ea typeface="Roboto" panose="02000000000000000000" pitchFamily="2" charset="0"/>
                <a:cs typeface="Roboto" panose="02000000000000000000" pitchFamily="2" charset="0"/>
              </a:rPr>
              <a:t>Current conversation:</a:t>
            </a:r>
          </a:p>
          <a:p>
            <a:r>
              <a:rPr lang="en-US" sz="1300" dirty="0">
                <a:latin typeface="Roboto" panose="02000000000000000000" pitchFamily="2" charset="0"/>
                <a:ea typeface="Roboto" panose="02000000000000000000" pitchFamily="2" charset="0"/>
                <a:cs typeface="Roboto" panose="02000000000000000000" pitchFamily="2" charset="0"/>
              </a:rPr>
              <a:t>System: The human mentions studying Electrical Engineering at FEI in São Bernardo do Campo, a renowned institution in the field. The AI acknowledges the recognition of the college. The human then shares that they were born in São Paulo, the capital of the state, which is one of the largest cities in Brazil. They mention that people in the city usually commute using public transportation, with the subway being the most preferred mode, followed by trains and buses. They also mention that many people choose to drive, but restrictions like vehicle rotation make it necessary to have more than one car or use public transportation on certain days of the week.</a:t>
            </a:r>
          </a:p>
          <a:p>
            <a:r>
              <a:rPr lang="en-US" sz="1300" dirty="0">
                <a:latin typeface="Roboto" panose="02000000000000000000" pitchFamily="2" charset="0"/>
                <a:ea typeface="Roboto" panose="02000000000000000000" pitchFamily="2" charset="0"/>
                <a:cs typeface="Roboto" panose="02000000000000000000" pitchFamily="2" charset="0"/>
              </a:rPr>
              <a:t>AI: Legal!</a:t>
            </a:r>
          </a:p>
          <a:p>
            <a:r>
              <a:rPr lang="en-US" sz="1300" dirty="0">
                <a:latin typeface="Roboto" panose="02000000000000000000" pitchFamily="2" charset="0"/>
                <a:ea typeface="Roboto" panose="02000000000000000000" pitchFamily="2" charset="0"/>
                <a:cs typeface="Roboto" panose="02000000000000000000" pitchFamily="2" charset="0"/>
              </a:rPr>
              <a:t>Human: </a:t>
            </a:r>
            <a:r>
              <a:rPr lang="en-US" sz="1300" dirty="0" err="1">
                <a:latin typeface="Roboto" panose="02000000000000000000" pitchFamily="2" charset="0"/>
                <a:ea typeface="Roboto" panose="02000000000000000000" pitchFamily="2" charset="0"/>
                <a:cs typeface="Roboto" panose="02000000000000000000" pitchFamily="2" charset="0"/>
              </a:rPr>
              <a:t>Onde</a:t>
            </a:r>
            <a:r>
              <a:rPr lang="en-US" sz="1300" dirty="0">
                <a:latin typeface="Roboto" panose="02000000000000000000" pitchFamily="2" charset="0"/>
                <a:ea typeface="Roboto" panose="02000000000000000000" pitchFamily="2" charset="0"/>
                <a:cs typeface="Roboto" panose="02000000000000000000" pitchFamily="2" charset="0"/>
              </a:rPr>
              <a:t> </a:t>
            </a:r>
            <a:r>
              <a:rPr lang="en-US" sz="1300" dirty="0" err="1">
                <a:latin typeface="Roboto" panose="02000000000000000000" pitchFamily="2" charset="0"/>
                <a:ea typeface="Roboto" panose="02000000000000000000" pitchFamily="2" charset="0"/>
                <a:cs typeface="Roboto" panose="02000000000000000000" pitchFamily="2" charset="0"/>
              </a:rPr>
              <a:t>eu</a:t>
            </a:r>
            <a:r>
              <a:rPr lang="en-US" sz="1300" dirty="0">
                <a:latin typeface="Roboto" panose="02000000000000000000" pitchFamily="2" charset="0"/>
                <a:ea typeface="Roboto" panose="02000000000000000000" pitchFamily="2" charset="0"/>
                <a:cs typeface="Roboto" panose="02000000000000000000" pitchFamily="2" charset="0"/>
              </a:rPr>
              <a:t> me </a:t>
            </a:r>
            <a:r>
              <a:rPr lang="en-US" sz="1300" dirty="0" err="1">
                <a:latin typeface="Roboto" panose="02000000000000000000" pitchFamily="2" charset="0"/>
                <a:ea typeface="Roboto" panose="02000000000000000000" pitchFamily="2" charset="0"/>
                <a:cs typeface="Roboto" panose="02000000000000000000" pitchFamily="2" charset="0"/>
              </a:rPr>
              <a:t>formei</a:t>
            </a:r>
            <a:r>
              <a:rPr lang="en-US" sz="1300" dirty="0">
                <a:latin typeface="Roboto" panose="02000000000000000000" pitchFamily="2" charset="0"/>
                <a:ea typeface="Roboto" panose="02000000000000000000" pitchFamily="2" charset="0"/>
                <a:cs typeface="Roboto" panose="02000000000000000000" pitchFamily="2" charset="0"/>
              </a:rPr>
              <a:t>?</a:t>
            </a:r>
          </a:p>
          <a:p>
            <a:r>
              <a:rPr lang="en-US" sz="1300" dirty="0">
                <a:latin typeface="Roboto" panose="02000000000000000000" pitchFamily="2" charset="0"/>
                <a:ea typeface="Roboto" panose="02000000000000000000" pitchFamily="2" charset="0"/>
                <a:cs typeface="Roboto" panose="02000000000000000000" pitchFamily="2" charset="0"/>
              </a:rPr>
              <a:t>AI:</a:t>
            </a:r>
          </a:p>
          <a:p>
            <a:endParaRPr lang="en-US" sz="1300" dirty="0">
              <a:latin typeface="Roboto" panose="02000000000000000000" pitchFamily="2" charset="0"/>
              <a:ea typeface="Roboto" panose="02000000000000000000" pitchFamily="2" charset="0"/>
              <a:cs typeface="Roboto" panose="02000000000000000000" pitchFamily="2" charset="0"/>
            </a:endParaRPr>
          </a:p>
          <a:p>
            <a:r>
              <a:rPr lang="en-US" sz="1300" dirty="0">
                <a:latin typeface="Roboto" panose="02000000000000000000" pitchFamily="2" charset="0"/>
                <a:ea typeface="Roboto" panose="02000000000000000000" pitchFamily="2" charset="0"/>
                <a:cs typeface="Roboto" panose="02000000000000000000" pitchFamily="2" charset="0"/>
              </a:rPr>
              <a:t>&gt; Finished chain.</a:t>
            </a:r>
          </a:p>
          <a:p>
            <a:r>
              <a:rPr lang="en-US" sz="1300" dirty="0" err="1">
                <a:latin typeface="Roboto" panose="02000000000000000000" pitchFamily="2" charset="0"/>
                <a:ea typeface="Roboto" panose="02000000000000000000" pitchFamily="2" charset="0"/>
                <a:cs typeface="Roboto" panose="02000000000000000000" pitchFamily="2" charset="0"/>
              </a:rPr>
              <a:t>Você</a:t>
            </a:r>
            <a:r>
              <a:rPr lang="en-US" sz="1300" dirty="0">
                <a:latin typeface="Roboto" panose="02000000000000000000" pitchFamily="2" charset="0"/>
                <a:ea typeface="Roboto" panose="02000000000000000000" pitchFamily="2" charset="0"/>
                <a:cs typeface="Roboto" panose="02000000000000000000" pitchFamily="2" charset="0"/>
              </a:rPr>
              <a:t> se </a:t>
            </a:r>
            <a:r>
              <a:rPr lang="en-US" sz="1300" dirty="0" err="1">
                <a:latin typeface="Roboto" panose="02000000000000000000" pitchFamily="2" charset="0"/>
                <a:ea typeface="Roboto" panose="02000000000000000000" pitchFamily="2" charset="0"/>
                <a:cs typeface="Roboto" panose="02000000000000000000" pitchFamily="2" charset="0"/>
              </a:rPr>
              <a:t>formou</a:t>
            </a:r>
            <a:r>
              <a:rPr lang="en-US" sz="1300" dirty="0">
                <a:latin typeface="Roboto" panose="02000000000000000000" pitchFamily="2" charset="0"/>
                <a:ea typeface="Roboto" panose="02000000000000000000" pitchFamily="2" charset="0"/>
                <a:cs typeface="Roboto" panose="02000000000000000000" pitchFamily="2" charset="0"/>
              </a:rPr>
              <a:t> no FEI </a:t>
            </a:r>
            <a:r>
              <a:rPr lang="en-US" sz="1300" dirty="0" err="1">
                <a:latin typeface="Roboto" panose="02000000000000000000" pitchFamily="2" charset="0"/>
                <a:ea typeface="Roboto" panose="02000000000000000000" pitchFamily="2" charset="0"/>
                <a:cs typeface="Roboto" panose="02000000000000000000" pitchFamily="2" charset="0"/>
              </a:rPr>
              <a:t>em</a:t>
            </a:r>
            <a:r>
              <a:rPr lang="en-US" sz="1300" dirty="0">
                <a:latin typeface="Roboto" panose="02000000000000000000" pitchFamily="2" charset="0"/>
                <a:ea typeface="Roboto" panose="02000000000000000000" pitchFamily="2" charset="0"/>
                <a:cs typeface="Roboto" panose="02000000000000000000" pitchFamily="2" charset="0"/>
              </a:rPr>
              <a:t> São Bernardo do Campo.</a:t>
            </a:r>
            <a:endParaRPr lang="pt-BR" sz="1300" dirty="0">
              <a:latin typeface="Roboto" panose="02000000000000000000" pitchFamily="2" charset="0"/>
              <a:ea typeface="Roboto" panose="02000000000000000000" pitchFamily="2" charset="0"/>
              <a:cs typeface="Roboto" panose="02000000000000000000" pitchFamily="2" charset="0"/>
            </a:endParaRPr>
          </a:p>
        </p:txBody>
      </p:sp>
      <p:sp>
        <p:nvSpPr>
          <p:cNvPr id="5" name="CaixaDeTexto 4">
            <a:extLst>
              <a:ext uri="{FF2B5EF4-FFF2-40B4-BE49-F238E27FC236}">
                <a16:creationId xmlns:a16="http://schemas.microsoft.com/office/drawing/2014/main" id="{7D1D92E6-4065-139E-5538-1B4A793DAEE8}"/>
              </a:ext>
            </a:extLst>
          </p:cNvPr>
          <p:cNvSpPr txBox="1"/>
          <p:nvPr/>
        </p:nvSpPr>
        <p:spPr>
          <a:xfrm>
            <a:off x="362712" y="5856691"/>
            <a:ext cx="11606785" cy="361229"/>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err="1"/>
              <a:t>memory_limited.chat_memory.messages</a:t>
            </a:r>
            <a:endParaRPr lang="pt-BR" dirty="0"/>
          </a:p>
        </p:txBody>
      </p:sp>
      <p:sp>
        <p:nvSpPr>
          <p:cNvPr id="7" name="CaixaDeTexto 6">
            <a:extLst>
              <a:ext uri="{FF2B5EF4-FFF2-40B4-BE49-F238E27FC236}">
                <a16:creationId xmlns:a16="http://schemas.microsoft.com/office/drawing/2014/main" id="{020FEF9E-57B1-81FB-340B-FC8682FB3F5C}"/>
              </a:ext>
            </a:extLst>
          </p:cNvPr>
          <p:cNvSpPr txBox="1"/>
          <p:nvPr/>
        </p:nvSpPr>
        <p:spPr>
          <a:xfrm>
            <a:off x="280415" y="6217920"/>
            <a:ext cx="11606784" cy="292388"/>
          </a:xfrm>
          <a:prstGeom prst="rect">
            <a:avLst/>
          </a:prstGeom>
          <a:noFill/>
        </p:spPr>
        <p:txBody>
          <a:bodyPr wrap="square">
            <a:spAutoFit/>
          </a:bodyPr>
          <a:lstStyle/>
          <a:p>
            <a:r>
              <a:rPr lang="pt-BR" sz="1300" dirty="0">
                <a:latin typeface="Roboto" panose="02000000000000000000" pitchFamily="2" charset="0"/>
                <a:ea typeface="Roboto" panose="02000000000000000000" pitchFamily="2" charset="0"/>
                <a:cs typeface="Roboto" panose="02000000000000000000" pitchFamily="2" charset="0"/>
              </a:rPr>
              <a:t>[</a:t>
            </a:r>
            <a:r>
              <a:rPr lang="pt-BR" sz="1300" dirty="0" err="1">
                <a:latin typeface="Roboto" panose="02000000000000000000" pitchFamily="2" charset="0"/>
                <a:ea typeface="Roboto" panose="02000000000000000000" pitchFamily="2" charset="0"/>
                <a:cs typeface="Roboto" panose="02000000000000000000" pitchFamily="2" charset="0"/>
              </a:rPr>
              <a:t>AIMessage</a:t>
            </a:r>
            <a:r>
              <a:rPr lang="pt-BR" sz="1300" dirty="0">
                <a:latin typeface="Roboto" panose="02000000000000000000" pitchFamily="2" charset="0"/>
                <a:ea typeface="Roboto" panose="02000000000000000000" pitchFamily="2" charset="0"/>
                <a:cs typeface="Roboto" panose="02000000000000000000" pitchFamily="2" charset="0"/>
              </a:rPr>
              <a:t>(</a:t>
            </a:r>
            <a:r>
              <a:rPr lang="pt-BR" sz="1300" dirty="0" err="1">
                <a:latin typeface="Roboto" panose="02000000000000000000" pitchFamily="2" charset="0"/>
                <a:ea typeface="Roboto" panose="02000000000000000000" pitchFamily="2" charset="0"/>
                <a:cs typeface="Roboto" panose="02000000000000000000" pitchFamily="2" charset="0"/>
              </a:rPr>
              <a:t>content</a:t>
            </a:r>
            <a:r>
              <a:rPr lang="pt-BR" sz="1300" dirty="0">
                <a:latin typeface="Roboto" panose="02000000000000000000" pitchFamily="2" charset="0"/>
                <a:ea typeface="Roboto" panose="02000000000000000000" pitchFamily="2" charset="0"/>
                <a:cs typeface="Roboto" panose="02000000000000000000" pitchFamily="2" charset="0"/>
              </a:rPr>
              <a:t>='Legal!’),  </a:t>
            </a:r>
            <a:r>
              <a:rPr lang="pt-BR" sz="1300" dirty="0" err="1">
                <a:latin typeface="Roboto" panose="02000000000000000000" pitchFamily="2" charset="0"/>
                <a:ea typeface="Roboto" panose="02000000000000000000" pitchFamily="2" charset="0"/>
                <a:cs typeface="Roboto" panose="02000000000000000000" pitchFamily="2" charset="0"/>
              </a:rPr>
              <a:t>HumanMessage</a:t>
            </a:r>
            <a:r>
              <a:rPr lang="pt-BR" sz="1300" dirty="0">
                <a:latin typeface="Roboto" panose="02000000000000000000" pitchFamily="2" charset="0"/>
                <a:ea typeface="Roboto" panose="02000000000000000000" pitchFamily="2" charset="0"/>
                <a:cs typeface="Roboto" panose="02000000000000000000" pitchFamily="2" charset="0"/>
              </a:rPr>
              <a:t>(</a:t>
            </a:r>
            <a:r>
              <a:rPr lang="pt-BR" sz="1300" dirty="0" err="1">
                <a:latin typeface="Roboto" panose="02000000000000000000" pitchFamily="2" charset="0"/>
                <a:ea typeface="Roboto" panose="02000000000000000000" pitchFamily="2" charset="0"/>
                <a:cs typeface="Roboto" panose="02000000000000000000" pitchFamily="2" charset="0"/>
              </a:rPr>
              <a:t>content</a:t>
            </a:r>
            <a:r>
              <a:rPr lang="pt-BR" sz="1300" dirty="0">
                <a:latin typeface="Roboto" panose="02000000000000000000" pitchFamily="2" charset="0"/>
                <a:ea typeface="Roboto" panose="02000000000000000000" pitchFamily="2" charset="0"/>
                <a:cs typeface="Roboto" panose="02000000000000000000" pitchFamily="2" charset="0"/>
              </a:rPr>
              <a:t>='Onde eu me formei?’),  </a:t>
            </a:r>
            <a:r>
              <a:rPr lang="pt-BR" sz="1300" dirty="0" err="1">
                <a:latin typeface="Roboto" panose="02000000000000000000" pitchFamily="2" charset="0"/>
                <a:ea typeface="Roboto" panose="02000000000000000000" pitchFamily="2" charset="0"/>
                <a:cs typeface="Roboto" panose="02000000000000000000" pitchFamily="2" charset="0"/>
              </a:rPr>
              <a:t>AIMessage</a:t>
            </a:r>
            <a:r>
              <a:rPr lang="pt-BR" sz="1300" dirty="0">
                <a:latin typeface="Roboto" panose="02000000000000000000" pitchFamily="2" charset="0"/>
                <a:ea typeface="Roboto" panose="02000000000000000000" pitchFamily="2" charset="0"/>
                <a:cs typeface="Roboto" panose="02000000000000000000" pitchFamily="2" charset="0"/>
              </a:rPr>
              <a:t>(</a:t>
            </a:r>
            <a:r>
              <a:rPr lang="pt-BR" sz="1300" dirty="0" err="1">
                <a:latin typeface="Roboto" panose="02000000000000000000" pitchFamily="2" charset="0"/>
                <a:ea typeface="Roboto" panose="02000000000000000000" pitchFamily="2" charset="0"/>
                <a:cs typeface="Roboto" panose="02000000000000000000" pitchFamily="2" charset="0"/>
              </a:rPr>
              <a:t>content</a:t>
            </a:r>
            <a:r>
              <a:rPr lang="pt-BR" sz="1300" dirty="0">
                <a:latin typeface="Roboto" panose="02000000000000000000" pitchFamily="2" charset="0"/>
                <a:ea typeface="Roboto" panose="02000000000000000000" pitchFamily="2" charset="0"/>
                <a:cs typeface="Roboto" panose="02000000000000000000" pitchFamily="2" charset="0"/>
              </a:rPr>
              <a:t>='Você se formou no FEI em São Bernardo do Campo.')]</a:t>
            </a:r>
          </a:p>
        </p:txBody>
      </p:sp>
    </p:spTree>
    <p:extLst>
      <p:ext uri="{BB962C8B-B14F-4D97-AF65-F5344CB8AC3E}">
        <p14:creationId xmlns:p14="http://schemas.microsoft.com/office/powerpoint/2010/main" val="3488974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a:t>
            </a:r>
            <a:r>
              <a:rPr lang="pt-BR" sz="2800" b="1" dirty="0">
                <a:solidFill>
                  <a:srgbClr val="E0375F"/>
                </a:solidFill>
                <a:latin typeface="Roboto"/>
                <a:ea typeface="Roboto"/>
                <a:cs typeface="Roboto"/>
                <a:sym typeface="Roboto"/>
              </a:rPr>
              <a:t> DADOS EXTERNOS</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39702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Adicionar memória externa aos modelos </a:t>
            </a:r>
            <a:r>
              <a:rPr lang="pt-BR" sz="1800" dirty="0" err="1">
                <a:solidFill>
                  <a:srgbClr val="94A2AC"/>
                </a:solidFill>
                <a:latin typeface="Roboto"/>
                <a:ea typeface="Roboto"/>
                <a:cs typeface="Roboto"/>
                <a:sym typeface="Roboto"/>
              </a:rPr>
              <a:t>LLMs</a:t>
            </a:r>
            <a:r>
              <a:rPr lang="pt-BR" sz="1800" dirty="0">
                <a:solidFill>
                  <a:srgbClr val="94A2AC"/>
                </a:solidFill>
                <a:latin typeface="Roboto"/>
                <a:ea typeface="Roboto"/>
                <a:cs typeface="Roboto"/>
                <a:sym typeface="Roboto"/>
              </a:rPr>
              <a:t> trazem conhecimento especializado da qual não foi originalmente treinado.</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Podemos adicionar novos conhecimento basicamente em 2 formas principais. A primeira é treinar mais exemplos de prompt e resposta para gerar um modelo customizado, o que chamamos de fine </a:t>
            </a:r>
            <a:r>
              <a:rPr lang="pt-BR" sz="1800" dirty="0" err="1">
                <a:solidFill>
                  <a:srgbClr val="94A2AC"/>
                </a:solidFill>
                <a:latin typeface="Roboto"/>
                <a:ea typeface="Roboto"/>
                <a:cs typeface="Roboto"/>
                <a:sym typeface="Roboto"/>
              </a:rPr>
              <a:t>tunning</a:t>
            </a:r>
            <a:r>
              <a:rPr lang="pt-BR" sz="1800" dirty="0">
                <a:solidFill>
                  <a:srgbClr val="94A2AC"/>
                </a:solidFill>
                <a:latin typeface="Roboto"/>
                <a:ea typeface="Roboto"/>
                <a:cs typeface="Roboto"/>
                <a:sym typeface="Roboto"/>
              </a:rPr>
              <a:t>. Esta forma pode ser custosa, pois depende de muitos exemplos e demanda novo treinamento.</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Por outro lado há uma outra estratégia promissora, com uso cada vez mais difundido atualmente que é mapear diferentes formas de representação fora dos modelos para uma pesquisa inicial para então levar aos </a:t>
            </a:r>
            <a:r>
              <a:rPr lang="pt-BR" sz="1800" dirty="0" err="1">
                <a:solidFill>
                  <a:srgbClr val="94A2AC"/>
                </a:solidFill>
                <a:latin typeface="Roboto"/>
                <a:ea typeface="Roboto"/>
                <a:cs typeface="Roboto"/>
                <a:sym typeface="Roboto"/>
              </a:rPr>
              <a:t>LLMs</a:t>
            </a:r>
            <a:r>
              <a:rPr lang="pt-BR" sz="1800" dirty="0">
                <a:solidFill>
                  <a:srgbClr val="94A2AC"/>
                </a:solidFill>
                <a:latin typeface="Roboto"/>
                <a:ea typeface="Roboto"/>
                <a:cs typeface="Roboto"/>
                <a:sym typeface="Roboto"/>
              </a:rPr>
              <a:t> contexto relevante para uma resposta ser elaborada.</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Ou seja, inicialmente uma pergunta é analisada por algum banco de conhecimento que buscará por informações associadas. Geralmente esses bancos de conhecimento utilizam vetores de representação por meio de </a:t>
            </a:r>
            <a:r>
              <a:rPr lang="pt-BR" sz="1800" dirty="0" err="1">
                <a:solidFill>
                  <a:srgbClr val="94A2AC"/>
                </a:solidFill>
                <a:latin typeface="Roboto"/>
                <a:ea typeface="Roboto"/>
                <a:cs typeface="Roboto"/>
                <a:sym typeface="Roboto"/>
              </a:rPr>
              <a:t>embeddings</a:t>
            </a:r>
            <a:r>
              <a:rPr lang="pt-BR" sz="1800" dirty="0">
                <a:solidFill>
                  <a:srgbClr val="94A2AC"/>
                </a:solidFill>
                <a:latin typeface="Roboto"/>
                <a:ea typeface="Roboto"/>
                <a:cs typeface="Roboto"/>
                <a:sym typeface="Roboto"/>
              </a:rPr>
              <a:t>, os mesmos que são utilizados para criar os modelos GPT.</a:t>
            </a:r>
          </a:p>
        </p:txBody>
      </p:sp>
    </p:spTree>
    <p:extLst>
      <p:ext uri="{BB962C8B-B14F-4D97-AF65-F5344CB8AC3E}">
        <p14:creationId xmlns:p14="http://schemas.microsoft.com/office/powerpoint/2010/main" val="2764131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MEMÓRIA </a:t>
            </a:r>
            <a:r>
              <a:rPr lang="pt-BR" sz="2800" dirty="0">
                <a:solidFill>
                  <a:srgbClr val="94A2AC"/>
                </a:solidFill>
                <a:latin typeface="Roboto"/>
                <a:ea typeface="Roboto"/>
                <a:cs typeface="Roboto"/>
                <a:sym typeface="Roboto"/>
              </a:rPr>
              <a:t>COM EMBEDDINGS</a:t>
            </a:r>
            <a:endParaRPr lang="pt-BR" sz="2800" b="1" dirty="0">
              <a:solidFill>
                <a:srgbClr val="E0375F"/>
              </a:solidFill>
              <a:latin typeface="Roboto"/>
              <a:ea typeface="Roboto"/>
              <a:cs typeface="Roboto"/>
            </a:endParaRPr>
          </a:p>
        </p:txBody>
      </p:sp>
      <p:sp>
        <p:nvSpPr>
          <p:cNvPr id="2" name="Retângulo 1">
            <a:extLst>
              <a:ext uri="{FF2B5EF4-FFF2-40B4-BE49-F238E27FC236}">
                <a16:creationId xmlns:a16="http://schemas.microsoft.com/office/drawing/2014/main" id="{DEE2F621-C6B9-C5A1-7994-359189932120}"/>
              </a:ext>
            </a:extLst>
          </p:cNvPr>
          <p:cNvSpPr/>
          <p:nvPr/>
        </p:nvSpPr>
        <p:spPr>
          <a:xfrm>
            <a:off x="1039053" y="1363323"/>
            <a:ext cx="1295400" cy="1457325"/>
          </a:xfrm>
          <a:prstGeom prst="rect">
            <a:avLst/>
          </a:prstGeom>
          <a:solidFill>
            <a:schemeClr val="bg1">
              <a:lumMod val="6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75A6E790-0577-5E14-C1B5-495316730C98}"/>
              </a:ext>
            </a:extLst>
          </p:cNvPr>
          <p:cNvSpPr/>
          <p:nvPr/>
        </p:nvSpPr>
        <p:spPr>
          <a:xfrm>
            <a:off x="1191453" y="1544298"/>
            <a:ext cx="1295400" cy="1457325"/>
          </a:xfrm>
          <a:prstGeom prst="rect">
            <a:avLst/>
          </a:prstGeom>
          <a:solidFill>
            <a:schemeClr val="bg1">
              <a:lumMod val="6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24B8E9AC-B7D6-A63C-3F61-E1874B6CC1A1}"/>
              </a:ext>
            </a:extLst>
          </p:cNvPr>
          <p:cNvSpPr/>
          <p:nvPr/>
        </p:nvSpPr>
        <p:spPr>
          <a:xfrm>
            <a:off x="1343853" y="1725273"/>
            <a:ext cx="1295400" cy="1457325"/>
          </a:xfrm>
          <a:prstGeom prst="rect">
            <a:avLst/>
          </a:prstGeom>
          <a:solidFill>
            <a:srgbClr val="E0375F"/>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CC532141-8589-3BB6-D74E-FF2691A5ACD2}"/>
              </a:ext>
            </a:extLst>
          </p:cNvPr>
          <p:cNvSpPr/>
          <p:nvPr/>
        </p:nvSpPr>
        <p:spPr>
          <a:xfrm>
            <a:off x="1496253" y="1905014"/>
            <a:ext cx="1295400" cy="1457325"/>
          </a:xfrm>
          <a:prstGeom prst="rect">
            <a:avLst/>
          </a:prstGeom>
          <a:solidFill>
            <a:schemeClr val="bg1">
              <a:lumMod val="6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64C3DE31-F73A-9F59-041A-B5412A4C71C7}"/>
              </a:ext>
            </a:extLst>
          </p:cNvPr>
          <p:cNvSpPr/>
          <p:nvPr/>
        </p:nvSpPr>
        <p:spPr>
          <a:xfrm>
            <a:off x="3657917" y="1544298"/>
            <a:ext cx="5524500" cy="24765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pt-BR" altLang="pt-BR" sz="11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0.00692928349599, -0.00533642200758, ... -4.54713252536e-05, -0.02404750511043</a:t>
            </a:r>
            <a:endParaRPr lang="pt-BR" sz="11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0" name="Retângulo 9">
            <a:extLst>
              <a:ext uri="{FF2B5EF4-FFF2-40B4-BE49-F238E27FC236}">
                <a16:creationId xmlns:a16="http://schemas.microsoft.com/office/drawing/2014/main" id="{90083E20-8FF7-75B4-B700-C53F7197F58F}"/>
              </a:ext>
            </a:extLst>
          </p:cNvPr>
          <p:cNvSpPr/>
          <p:nvPr/>
        </p:nvSpPr>
        <p:spPr>
          <a:xfrm>
            <a:off x="3657917" y="1811750"/>
            <a:ext cx="5524500" cy="24765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pt-BR" altLang="pt-BR" sz="11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0.0069292129599, -0.00533641100758, ... -4.54713422536e-05, -0.01204750511043</a:t>
            </a:r>
            <a:endParaRPr lang="pt-BR" sz="11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1" name="Retângulo 10">
            <a:extLst>
              <a:ext uri="{FF2B5EF4-FFF2-40B4-BE49-F238E27FC236}">
                <a16:creationId xmlns:a16="http://schemas.microsoft.com/office/drawing/2014/main" id="{81107562-3AE7-82AB-F6A9-7580DB5408C3}"/>
              </a:ext>
            </a:extLst>
          </p:cNvPr>
          <p:cNvSpPr/>
          <p:nvPr/>
        </p:nvSpPr>
        <p:spPr>
          <a:xfrm>
            <a:off x="3657917" y="2079202"/>
            <a:ext cx="5524500" cy="247650"/>
          </a:xfrm>
          <a:prstGeom prst="rect">
            <a:avLst/>
          </a:prstGeom>
          <a:solidFill>
            <a:srgbClr val="E037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pt-BR" altLang="pt-BR" sz="11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0.00692928349599, -0.00533642200758, ... -4.54713252536e-05, -0.02404750511043</a:t>
            </a:r>
            <a:endParaRPr lang="pt-BR" sz="11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2" name="Retângulo 11">
            <a:extLst>
              <a:ext uri="{FF2B5EF4-FFF2-40B4-BE49-F238E27FC236}">
                <a16:creationId xmlns:a16="http://schemas.microsoft.com/office/drawing/2014/main" id="{3B7B2FDC-374D-9473-E8C6-3E741E76ECC3}"/>
              </a:ext>
            </a:extLst>
          </p:cNvPr>
          <p:cNvSpPr/>
          <p:nvPr/>
        </p:nvSpPr>
        <p:spPr>
          <a:xfrm>
            <a:off x="3657917" y="2346654"/>
            <a:ext cx="5524500" cy="24765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pt-BR" altLang="pt-BR" sz="11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0.0069292129599, -0.00533641100758, ... -4.54713422536e-05, -0.01204750511043</a:t>
            </a:r>
            <a:endParaRPr lang="pt-BR" sz="11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3" name="Retângulo 12">
            <a:extLst>
              <a:ext uri="{FF2B5EF4-FFF2-40B4-BE49-F238E27FC236}">
                <a16:creationId xmlns:a16="http://schemas.microsoft.com/office/drawing/2014/main" id="{EB4B045C-1E25-7B57-E256-883F3B41CF4A}"/>
              </a:ext>
            </a:extLst>
          </p:cNvPr>
          <p:cNvSpPr/>
          <p:nvPr/>
        </p:nvSpPr>
        <p:spPr>
          <a:xfrm>
            <a:off x="3657917" y="2614106"/>
            <a:ext cx="5524500" cy="24765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pt-BR" altLang="pt-BR" sz="11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0.00692928349599, -0.00533642200758, ... -4.54713252536e-05, -0.02404750511043</a:t>
            </a:r>
            <a:endParaRPr lang="pt-BR" sz="11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4" name="Retângulo 13">
            <a:extLst>
              <a:ext uri="{FF2B5EF4-FFF2-40B4-BE49-F238E27FC236}">
                <a16:creationId xmlns:a16="http://schemas.microsoft.com/office/drawing/2014/main" id="{1F3813AD-1CE9-8AF4-F8D3-1CE7E138EB7A}"/>
              </a:ext>
            </a:extLst>
          </p:cNvPr>
          <p:cNvSpPr/>
          <p:nvPr/>
        </p:nvSpPr>
        <p:spPr>
          <a:xfrm>
            <a:off x="3657917" y="2881559"/>
            <a:ext cx="5524500" cy="24765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pt-BR" altLang="pt-BR" sz="11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0.0069292129599, -0.00533641100758, ... -4.54713422536e-05, -0.01204750511043</a:t>
            </a:r>
            <a:endParaRPr lang="pt-BR" sz="11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cxnSp>
        <p:nvCxnSpPr>
          <p:cNvPr id="16" name="Conector de Seta Reta 15">
            <a:extLst>
              <a:ext uri="{FF2B5EF4-FFF2-40B4-BE49-F238E27FC236}">
                <a16:creationId xmlns:a16="http://schemas.microsoft.com/office/drawing/2014/main" id="{B8177E2C-2CDA-0D67-4386-A8830B574EA3}"/>
              </a:ext>
            </a:extLst>
          </p:cNvPr>
          <p:cNvCxnSpPr/>
          <p:nvPr/>
        </p:nvCxnSpPr>
        <p:spPr>
          <a:xfrm>
            <a:off x="2953578" y="2326852"/>
            <a:ext cx="466725"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0CA7DD0B-8579-C5B3-AE15-0B372535A990}"/>
              </a:ext>
            </a:extLst>
          </p:cNvPr>
          <p:cNvSpPr/>
          <p:nvPr/>
        </p:nvSpPr>
        <p:spPr>
          <a:xfrm>
            <a:off x="10281443" y="3997973"/>
            <a:ext cx="1393599" cy="780921"/>
          </a:xfrm>
          <a:prstGeom prst="rect">
            <a:avLst/>
          </a:prstGeom>
          <a:solidFill>
            <a:schemeClr val="accent4"/>
          </a:solidFill>
          <a:ln w="38100">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pt-BR" sz="1800" dirty="0">
                <a:latin typeface="Roboto" panose="02000000000000000000" pitchFamily="2" charset="0"/>
                <a:ea typeface="Roboto" panose="02000000000000000000" pitchFamily="2" charset="0"/>
                <a:cs typeface="Roboto" panose="02000000000000000000" pitchFamily="2" charset="0"/>
              </a:rPr>
              <a:t>LLM</a:t>
            </a:r>
          </a:p>
        </p:txBody>
      </p:sp>
      <p:cxnSp>
        <p:nvCxnSpPr>
          <p:cNvPr id="18" name="Conector de Seta Reta 17">
            <a:extLst>
              <a:ext uri="{FF2B5EF4-FFF2-40B4-BE49-F238E27FC236}">
                <a16:creationId xmlns:a16="http://schemas.microsoft.com/office/drawing/2014/main" id="{24480585-BA8A-7A47-4326-7DAB5B37DD86}"/>
              </a:ext>
            </a:extLst>
          </p:cNvPr>
          <p:cNvCxnSpPr>
            <a:cxnSpLocks/>
            <a:stCxn id="11" idx="3"/>
            <a:endCxn id="17" idx="0"/>
          </p:cNvCxnSpPr>
          <p:nvPr/>
        </p:nvCxnSpPr>
        <p:spPr>
          <a:xfrm>
            <a:off x="9182417" y="2203027"/>
            <a:ext cx="1795826" cy="1794946"/>
          </a:xfrm>
          <a:prstGeom prst="bentConnector2">
            <a:avLst/>
          </a:prstGeom>
          <a:ln w="57150">
            <a:solidFill>
              <a:srgbClr val="E0375F"/>
            </a:solidFill>
            <a:tailEnd type="triangle"/>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73467D39-2936-65C7-95B7-2762B56429D5}"/>
              </a:ext>
            </a:extLst>
          </p:cNvPr>
          <p:cNvSpPr txBox="1"/>
          <p:nvPr/>
        </p:nvSpPr>
        <p:spPr>
          <a:xfrm>
            <a:off x="1039053" y="3427854"/>
            <a:ext cx="1752600" cy="738664"/>
          </a:xfrm>
          <a:prstGeom prst="rect">
            <a:avLst/>
          </a:prstGeom>
          <a:noFill/>
        </p:spPr>
        <p:txBody>
          <a:bodyPr wrap="square">
            <a:spAutoFit/>
          </a:bodyPr>
          <a:lstStyle/>
          <a:p>
            <a:pPr algn="ctr"/>
            <a:r>
              <a:rPr lang="pt-BR" sz="1400" dirty="0">
                <a:solidFill>
                  <a:srgbClr val="94A2AC"/>
                </a:solidFill>
                <a:latin typeface="Roboto"/>
                <a:ea typeface="Roboto"/>
                <a:cs typeface="Roboto"/>
                <a:sym typeface="Roboto"/>
              </a:rPr>
              <a:t>Documentos co</a:t>
            </a:r>
            <a:r>
              <a:rPr lang="pt-BR" dirty="0">
                <a:solidFill>
                  <a:srgbClr val="94A2AC"/>
                </a:solidFill>
                <a:latin typeface="Roboto"/>
                <a:ea typeface="Roboto"/>
                <a:cs typeface="Roboto"/>
                <a:sym typeface="Roboto"/>
              </a:rPr>
              <a:t>m conhecimento externo</a:t>
            </a:r>
            <a:endParaRPr lang="pt-BR" dirty="0"/>
          </a:p>
        </p:txBody>
      </p:sp>
      <p:sp>
        <p:nvSpPr>
          <p:cNvPr id="25" name="CaixaDeTexto 24">
            <a:extLst>
              <a:ext uri="{FF2B5EF4-FFF2-40B4-BE49-F238E27FC236}">
                <a16:creationId xmlns:a16="http://schemas.microsoft.com/office/drawing/2014/main" id="{D36F697B-5AB8-2998-99A9-D14311FC12E4}"/>
              </a:ext>
            </a:extLst>
          </p:cNvPr>
          <p:cNvSpPr txBox="1"/>
          <p:nvPr/>
        </p:nvSpPr>
        <p:spPr>
          <a:xfrm>
            <a:off x="3648169" y="3551296"/>
            <a:ext cx="3995772" cy="738664"/>
          </a:xfrm>
          <a:prstGeom prst="rect">
            <a:avLst/>
          </a:prstGeom>
          <a:noFill/>
        </p:spPr>
        <p:txBody>
          <a:bodyPr wrap="square">
            <a:spAutoFit/>
          </a:bodyPr>
          <a:lstStyle/>
          <a:p>
            <a:pPr algn="ctr"/>
            <a:r>
              <a:rPr lang="pt-BR" sz="1400" dirty="0" err="1">
                <a:solidFill>
                  <a:srgbClr val="94A2AC"/>
                </a:solidFill>
                <a:latin typeface="Roboto"/>
                <a:ea typeface="Roboto"/>
                <a:cs typeface="Roboto"/>
                <a:sym typeface="Roboto"/>
              </a:rPr>
              <a:t>Embeddings</a:t>
            </a:r>
            <a:r>
              <a:rPr lang="pt-BR" sz="1400" dirty="0">
                <a:solidFill>
                  <a:srgbClr val="94A2AC"/>
                </a:solidFill>
                <a:latin typeface="Roboto"/>
                <a:ea typeface="Roboto"/>
                <a:cs typeface="Roboto"/>
                <a:sym typeface="Roboto"/>
              </a:rPr>
              <a:t> gerados a partir dos documentos</a:t>
            </a:r>
          </a:p>
          <a:p>
            <a:pPr algn="ctr"/>
            <a:r>
              <a:rPr lang="pt-BR" dirty="0">
                <a:solidFill>
                  <a:srgbClr val="94A2AC"/>
                </a:solidFill>
                <a:latin typeface="Roboto"/>
                <a:ea typeface="Roboto"/>
                <a:cs typeface="Roboto"/>
                <a:sym typeface="Roboto"/>
              </a:rPr>
              <a:t>É possível utilizar um banco de dados de vetores para armazenamento</a:t>
            </a:r>
            <a:endParaRPr lang="pt-BR" dirty="0"/>
          </a:p>
        </p:txBody>
      </p:sp>
      <p:sp>
        <p:nvSpPr>
          <p:cNvPr id="27" name="Retângulo 26">
            <a:extLst>
              <a:ext uri="{FF2B5EF4-FFF2-40B4-BE49-F238E27FC236}">
                <a16:creationId xmlns:a16="http://schemas.microsoft.com/office/drawing/2014/main" id="{3587D18F-A0CC-0A40-FCD2-A620D4F254CB}"/>
              </a:ext>
            </a:extLst>
          </p:cNvPr>
          <p:cNvSpPr/>
          <p:nvPr/>
        </p:nvSpPr>
        <p:spPr>
          <a:xfrm>
            <a:off x="729028" y="1205291"/>
            <a:ext cx="8693267" cy="3573603"/>
          </a:xfrm>
          <a:prstGeom prst="rect">
            <a:avLst/>
          </a:prstGeom>
          <a:noFill/>
          <a:ln w="3810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pt-BR" sz="1800" dirty="0">
                <a:solidFill>
                  <a:schemeClr val="accent3"/>
                </a:solidFill>
                <a:latin typeface="Roboto" panose="02000000000000000000" pitchFamily="2" charset="0"/>
                <a:ea typeface="Roboto" panose="02000000000000000000" pitchFamily="2" charset="0"/>
                <a:cs typeface="Roboto" panose="02000000000000000000" pitchFamily="2" charset="0"/>
              </a:rPr>
              <a:t>Sistema desconectado dos modelos de LLM</a:t>
            </a:r>
          </a:p>
        </p:txBody>
      </p:sp>
      <p:sp>
        <p:nvSpPr>
          <p:cNvPr id="31" name="CaixaDeTexto 30">
            <a:extLst>
              <a:ext uri="{FF2B5EF4-FFF2-40B4-BE49-F238E27FC236}">
                <a16:creationId xmlns:a16="http://schemas.microsoft.com/office/drawing/2014/main" id="{C5FEB679-BCE0-6B5B-0382-733A9F30D32E}"/>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r>
              <a:rPr lang="pt-BR" dirty="0"/>
              <a:t>https://python.langchain.com/docs/integrations/vectorstores</a:t>
            </a:r>
          </a:p>
        </p:txBody>
      </p:sp>
      <p:sp>
        <p:nvSpPr>
          <p:cNvPr id="34" name="Retângulo 33">
            <a:extLst>
              <a:ext uri="{FF2B5EF4-FFF2-40B4-BE49-F238E27FC236}">
                <a16:creationId xmlns:a16="http://schemas.microsoft.com/office/drawing/2014/main" id="{66EA58C8-4D42-34C2-2BAD-4810F3A049B3}"/>
              </a:ext>
            </a:extLst>
          </p:cNvPr>
          <p:cNvSpPr/>
          <p:nvPr/>
        </p:nvSpPr>
        <p:spPr>
          <a:xfrm>
            <a:off x="644027" y="5481898"/>
            <a:ext cx="2695051" cy="672447"/>
          </a:xfrm>
          <a:prstGeom prst="rect">
            <a:avLst/>
          </a:prstGeom>
          <a:solidFill>
            <a:schemeClr val="accent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atin typeface="Roboto" panose="02000000000000000000" pitchFamily="2" charset="0"/>
                <a:ea typeface="Roboto" panose="02000000000000000000" pitchFamily="2" charset="0"/>
                <a:cs typeface="Roboto" panose="02000000000000000000" pitchFamily="2" charset="0"/>
              </a:rPr>
              <a:t>Busca por conhecimento específico</a:t>
            </a:r>
          </a:p>
        </p:txBody>
      </p:sp>
      <p:sp>
        <p:nvSpPr>
          <p:cNvPr id="35" name="Retângulo 34">
            <a:extLst>
              <a:ext uri="{FF2B5EF4-FFF2-40B4-BE49-F238E27FC236}">
                <a16:creationId xmlns:a16="http://schemas.microsoft.com/office/drawing/2014/main" id="{39D7A7B5-F778-F8BC-238E-9F34EB7FA069}"/>
              </a:ext>
            </a:extLst>
          </p:cNvPr>
          <p:cNvSpPr/>
          <p:nvPr/>
        </p:nvSpPr>
        <p:spPr>
          <a:xfrm>
            <a:off x="7859796" y="3770808"/>
            <a:ext cx="1295400" cy="791419"/>
          </a:xfrm>
          <a:prstGeom prst="rect">
            <a:avLst/>
          </a:prstGeom>
          <a:solidFill>
            <a:srgbClr val="E0375F"/>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atin typeface="Roboto" panose="02000000000000000000" pitchFamily="2" charset="0"/>
                <a:ea typeface="Roboto" panose="02000000000000000000" pitchFamily="2" charset="0"/>
                <a:cs typeface="Roboto" panose="02000000000000000000" pitchFamily="2" charset="0"/>
              </a:rPr>
              <a:t>Vector Store</a:t>
            </a:r>
          </a:p>
        </p:txBody>
      </p:sp>
      <p:cxnSp>
        <p:nvCxnSpPr>
          <p:cNvPr id="36" name="Conector de Seta Reta 17">
            <a:extLst>
              <a:ext uri="{FF2B5EF4-FFF2-40B4-BE49-F238E27FC236}">
                <a16:creationId xmlns:a16="http://schemas.microsoft.com/office/drawing/2014/main" id="{6175246B-5787-1733-2AE7-7287C3D179A2}"/>
              </a:ext>
            </a:extLst>
          </p:cNvPr>
          <p:cNvCxnSpPr>
            <a:cxnSpLocks/>
            <a:stCxn id="34" idx="0"/>
            <a:endCxn id="35" idx="2"/>
          </p:cNvCxnSpPr>
          <p:nvPr/>
        </p:nvCxnSpPr>
        <p:spPr>
          <a:xfrm rot="5400000" flipH="1" flipV="1">
            <a:off x="4789689" y="1764092"/>
            <a:ext cx="919671" cy="6515943"/>
          </a:xfrm>
          <a:prstGeom prst="bentConnector3">
            <a:avLst>
              <a:gd name="adj1" fmla="val 40274"/>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17">
            <a:extLst>
              <a:ext uri="{FF2B5EF4-FFF2-40B4-BE49-F238E27FC236}">
                <a16:creationId xmlns:a16="http://schemas.microsoft.com/office/drawing/2014/main" id="{900C5E7C-29C1-A08E-CCE3-BF14EFD5EE83}"/>
              </a:ext>
            </a:extLst>
          </p:cNvPr>
          <p:cNvCxnSpPr>
            <a:cxnSpLocks/>
            <a:stCxn id="35" idx="0"/>
            <a:endCxn id="14" idx="2"/>
          </p:cNvCxnSpPr>
          <p:nvPr/>
        </p:nvCxnSpPr>
        <p:spPr>
          <a:xfrm rot="16200000" flipV="1">
            <a:off x="7143033" y="2406344"/>
            <a:ext cx="641599" cy="2087329"/>
          </a:xfrm>
          <a:prstGeom prst="curvedConnector3">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tângulo 50">
            <a:extLst>
              <a:ext uri="{FF2B5EF4-FFF2-40B4-BE49-F238E27FC236}">
                <a16:creationId xmlns:a16="http://schemas.microsoft.com/office/drawing/2014/main" id="{1D5BC429-515D-56D4-3BE0-4A2B40195898}"/>
              </a:ext>
            </a:extLst>
          </p:cNvPr>
          <p:cNvSpPr/>
          <p:nvPr/>
        </p:nvSpPr>
        <p:spPr>
          <a:xfrm>
            <a:off x="10330542" y="2820648"/>
            <a:ext cx="1295400" cy="780920"/>
          </a:xfrm>
          <a:prstGeom prst="rect">
            <a:avLst/>
          </a:prstGeom>
          <a:solidFill>
            <a:srgbClr val="E0375F"/>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atin typeface="Roboto" panose="02000000000000000000" pitchFamily="2" charset="0"/>
                <a:ea typeface="Roboto" panose="02000000000000000000" pitchFamily="2" charset="0"/>
                <a:cs typeface="Roboto" panose="02000000000000000000" pitchFamily="2" charset="0"/>
              </a:rPr>
              <a:t>Documento parcial</a:t>
            </a:r>
          </a:p>
        </p:txBody>
      </p:sp>
      <p:cxnSp>
        <p:nvCxnSpPr>
          <p:cNvPr id="52" name="Conector de Seta Reta 17">
            <a:extLst>
              <a:ext uri="{FF2B5EF4-FFF2-40B4-BE49-F238E27FC236}">
                <a16:creationId xmlns:a16="http://schemas.microsoft.com/office/drawing/2014/main" id="{D4982957-85BE-0168-F934-8DB2C0D9A7F2}"/>
              </a:ext>
            </a:extLst>
          </p:cNvPr>
          <p:cNvCxnSpPr>
            <a:cxnSpLocks/>
            <a:stCxn id="17" idx="2"/>
            <a:endCxn id="34" idx="3"/>
          </p:cNvCxnSpPr>
          <p:nvPr/>
        </p:nvCxnSpPr>
        <p:spPr>
          <a:xfrm rot="5400000">
            <a:off x="6639047" y="1478926"/>
            <a:ext cx="1039228" cy="7639165"/>
          </a:xfrm>
          <a:prstGeom prst="bentConnector2">
            <a:avLst/>
          </a:prstGeom>
          <a:ln w="57150">
            <a:solidFill>
              <a:srgbClr val="E0375F"/>
            </a:solidFill>
            <a:tailEnd type="triangle"/>
          </a:ln>
        </p:spPr>
        <p:style>
          <a:lnRef idx="1">
            <a:schemeClr val="accent1"/>
          </a:lnRef>
          <a:fillRef idx="0">
            <a:schemeClr val="accent1"/>
          </a:fillRef>
          <a:effectRef idx="0">
            <a:schemeClr val="accent1"/>
          </a:effectRef>
          <a:fontRef idx="minor">
            <a:schemeClr val="tx1"/>
          </a:fontRef>
        </p:style>
      </p:cxnSp>
      <p:sp>
        <p:nvSpPr>
          <p:cNvPr id="199" name="Retângulo 198">
            <a:extLst>
              <a:ext uri="{FF2B5EF4-FFF2-40B4-BE49-F238E27FC236}">
                <a16:creationId xmlns:a16="http://schemas.microsoft.com/office/drawing/2014/main" id="{0E331400-ADEB-A8CB-ECCE-A993B922E1A4}"/>
              </a:ext>
            </a:extLst>
          </p:cNvPr>
          <p:cNvSpPr/>
          <p:nvPr/>
        </p:nvSpPr>
        <p:spPr>
          <a:xfrm>
            <a:off x="10319619" y="2452168"/>
            <a:ext cx="1295400" cy="369032"/>
          </a:xfrm>
          <a:prstGeom prst="rect">
            <a:avLst/>
          </a:prstGeom>
          <a:solidFill>
            <a:schemeClr val="accent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atin typeface="Roboto" panose="02000000000000000000" pitchFamily="2" charset="0"/>
                <a:ea typeface="Roboto" panose="02000000000000000000" pitchFamily="2" charset="0"/>
                <a:cs typeface="Roboto" panose="02000000000000000000" pitchFamily="2" charset="0"/>
              </a:rPr>
              <a:t>Prompt</a:t>
            </a:r>
          </a:p>
        </p:txBody>
      </p:sp>
    </p:spTree>
    <p:extLst>
      <p:ext uri="{BB962C8B-B14F-4D97-AF65-F5344CB8AC3E}">
        <p14:creationId xmlns:p14="http://schemas.microsoft.com/office/powerpoint/2010/main" val="3096947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CARGA DE </a:t>
            </a:r>
            <a:r>
              <a:rPr lang="pt-BR" sz="2800" b="1" dirty="0">
                <a:solidFill>
                  <a:srgbClr val="E0375F"/>
                </a:solidFill>
                <a:latin typeface="Roboto"/>
                <a:ea typeface="Roboto"/>
                <a:cs typeface="Roboto"/>
                <a:sym typeface="Roboto"/>
              </a:rPr>
              <a:t>DOCUMENTOS</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O </a:t>
            </a:r>
            <a:r>
              <a:rPr lang="pt-BR" sz="1800" dirty="0" err="1">
                <a:solidFill>
                  <a:srgbClr val="94A2AC"/>
                </a:solidFill>
                <a:latin typeface="Roboto"/>
                <a:ea typeface="Roboto"/>
                <a:cs typeface="Roboto"/>
                <a:sym typeface="Roboto"/>
              </a:rPr>
              <a:t>Langchain</a:t>
            </a:r>
            <a:r>
              <a:rPr lang="pt-BR" sz="1800" dirty="0">
                <a:solidFill>
                  <a:srgbClr val="94A2AC"/>
                </a:solidFill>
                <a:latin typeface="Roboto"/>
                <a:ea typeface="Roboto"/>
                <a:cs typeface="Roboto"/>
                <a:sym typeface="Roboto"/>
              </a:rPr>
              <a:t> vem integrado com uma série de </a:t>
            </a:r>
            <a:r>
              <a:rPr lang="pt-BR" sz="1800" i="1" dirty="0" err="1">
                <a:solidFill>
                  <a:srgbClr val="94A2AC"/>
                </a:solidFill>
                <a:latin typeface="Roboto"/>
                <a:ea typeface="Roboto"/>
                <a:cs typeface="Roboto"/>
                <a:sym typeface="Roboto"/>
              </a:rPr>
              <a:t>document</a:t>
            </a:r>
            <a:r>
              <a:rPr lang="pt-BR" sz="1800" i="1" dirty="0">
                <a:solidFill>
                  <a:srgbClr val="94A2AC"/>
                </a:solidFill>
                <a:latin typeface="Roboto"/>
                <a:ea typeface="Roboto"/>
                <a:cs typeface="Roboto"/>
                <a:sym typeface="Roboto"/>
              </a:rPr>
              <a:t> </a:t>
            </a:r>
            <a:r>
              <a:rPr lang="pt-BR" sz="1800" i="1" dirty="0" err="1">
                <a:solidFill>
                  <a:srgbClr val="94A2AC"/>
                </a:solidFill>
                <a:latin typeface="Roboto"/>
                <a:ea typeface="Roboto"/>
                <a:cs typeface="Roboto"/>
                <a:sym typeface="Roboto"/>
              </a:rPr>
              <a:t>loaders</a:t>
            </a:r>
            <a:r>
              <a:rPr lang="pt-BR" sz="1800" dirty="0">
                <a:solidFill>
                  <a:srgbClr val="94A2AC"/>
                </a:solidFill>
                <a:latin typeface="Roboto"/>
                <a:ea typeface="Roboto"/>
                <a:cs typeface="Roboto"/>
                <a:sym typeface="Roboto"/>
              </a:rPr>
              <a:t>. Os documentos variam de formato, tais como CSV, PDF, JSON, HTML, etc.</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Cada tipo de documento é convertido para um </a:t>
            </a:r>
            <a:r>
              <a:rPr lang="pt-BR" sz="1800" dirty="0" err="1">
                <a:solidFill>
                  <a:srgbClr val="94A2AC"/>
                </a:solidFill>
                <a:latin typeface="Roboto"/>
                <a:ea typeface="Roboto"/>
                <a:cs typeface="Roboto"/>
                <a:sym typeface="Roboto"/>
              </a:rPr>
              <a:t>embedding</a:t>
            </a:r>
            <a:r>
              <a:rPr lang="pt-BR" sz="1800" dirty="0">
                <a:solidFill>
                  <a:srgbClr val="94A2AC"/>
                </a:solidFill>
                <a:latin typeface="Roboto"/>
                <a:ea typeface="Roboto"/>
                <a:cs typeface="Roboto"/>
                <a:sym typeface="Roboto"/>
              </a:rPr>
              <a:t>, posteriormente salvo em um </a:t>
            </a:r>
            <a:r>
              <a:rPr lang="pt-BR" sz="1800" i="1" dirty="0">
                <a:solidFill>
                  <a:srgbClr val="94A2AC"/>
                </a:solidFill>
                <a:latin typeface="Roboto"/>
                <a:ea typeface="Roboto"/>
                <a:cs typeface="Roboto"/>
                <a:sym typeface="Roboto"/>
              </a:rPr>
              <a:t>vector store</a:t>
            </a:r>
            <a:r>
              <a:rPr lang="pt-BR" sz="1800" dirty="0">
                <a:solidFill>
                  <a:srgbClr val="94A2AC"/>
                </a:solidFill>
                <a:latin typeface="Roboto"/>
                <a:ea typeface="Roboto"/>
                <a:cs typeface="Roboto"/>
                <a:sym typeface="Roboto"/>
              </a:rPr>
              <a:t> para permitir buscas antes de enviar as partes mais relevantes para o LLM modelar a resposta.</a:t>
            </a:r>
          </a:p>
        </p:txBody>
      </p:sp>
      <p:sp>
        <p:nvSpPr>
          <p:cNvPr id="2" name="CaixaDeTexto 1">
            <a:extLst>
              <a:ext uri="{FF2B5EF4-FFF2-40B4-BE49-F238E27FC236}">
                <a16:creationId xmlns:a16="http://schemas.microsoft.com/office/drawing/2014/main" id="{D26CE355-61AB-0425-3A45-6B029E1F590B}"/>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r>
              <a:rPr lang="pt-BR" dirty="0"/>
              <a:t>https://python.langchain.com/docs/integrations/document_loaders</a:t>
            </a:r>
          </a:p>
        </p:txBody>
      </p:sp>
      <p:sp>
        <p:nvSpPr>
          <p:cNvPr id="3" name="Retângulo 2">
            <a:extLst>
              <a:ext uri="{FF2B5EF4-FFF2-40B4-BE49-F238E27FC236}">
                <a16:creationId xmlns:a16="http://schemas.microsoft.com/office/drawing/2014/main" id="{A31B5659-19C4-D187-E283-CEAF84F4D033}"/>
              </a:ext>
            </a:extLst>
          </p:cNvPr>
          <p:cNvSpPr/>
          <p:nvPr/>
        </p:nvSpPr>
        <p:spPr>
          <a:xfrm>
            <a:off x="1211345" y="3741964"/>
            <a:ext cx="1903329" cy="1123378"/>
          </a:xfrm>
          <a:prstGeom prst="rect">
            <a:avLst/>
          </a:prstGeom>
          <a:solidFill>
            <a:srgbClr val="E0375F"/>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err="1">
                <a:latin typeface="Roboto" panose="02000000000000000000" pitchFamily="2" charset="0"/>
                <a:ea typeface="Roboto" panose="02000000000000000000" pitchFamily="2" charset="0"/>
                <a:cs typeface="Roboto" panose="02000000000000000000" pitchFamily="2" charset="0"/>
              </a:rPr>
              <a:t>Loader</a:t>
            </a:r>
            <a:endParaRPr lang="pt-BR" sz="1800" dirty="0">
              <a:latin typeface="Roboto" panose="02000000000000000000" pitchFamily="2" charset="0"/>
              <a:ea typeface="Roboto" panose="02000000000000000000" pitchFamily="2" charset="0"/>
              <a:cs typeface="Roboto" panose="02000000000000000000" pitchFamily="2" charset="0"/>
            </a:endParaRPr>
          </a:p>
        </p:txBody>
      </p:sp>
      <p:sp>
        <p:nvSpPr>
          <p:cNvPr id="4" name="Retângulo 3">
            <a:extLst>
              <a:ext uri="{FF2B5EF4-FFF2-40B4-BE49-F238E27FC236}">
                <a16:creationId xmlns:a16="http://schemas.microsoft.com/office/drawing/2014/main" id="{574C5E0F-4190-5E3D-C53A-4D7B4F50B4E4}"/>
              </a:ext>
            </a:extLst>
          </p:cNvPr>
          <p:cNvSpPr/>
          <p:nvPr/>
        </p:nvSpPr>
        <p:spPr>
          <a:xfrm>
            <a:off x="3908602" y="3741964"/>
            <a:ext cx="1903329" cy="1123378"/>
          </a:xfrm>
          <a:prstGeom prst="rect">
            <a:avLst/>
          </a:prstGeom>
          <a:solidFill>
            <a:srgbClr val="E0375F"/>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a:latin typeface="Roboto" panose="02000000000000000000" pitchFamily="2" charset="0"/>
                <a:ea typeface="Roboto" panose="02000000000000000000" pitchFamily="2" charset="0"/>
                <a:cs typeface="Roboto" panose="02000000000000000000" pitchFamily="2" charset="0"/>
              </a:rPr>
              <a:t>Vector Store</a:t>
            </a:r>
          </a:p>
        </p:txBody>
      </p:sp>
      <p:sp>
        <p:nvSpPr>
          <p:cNvPr id="5" name="Retângulo 4">
            <a:extLst>
              <a:ext uri="{FF2B5EF4-FFF2-40B4-BE49-F238E27FC236}">
                <a16:creationId xmlns:a16="http://schemas.microsoft.com/office/drawing/2014/main" id="{3EFE0B83-65C0-29B6-BC81-59B53C886A62}"/>
              </a:ext>
            </a:extLst>
          </p:cNvPr>
          <p:cNvSpPr/>
          <p:nvPr/>
        </p:nvSpPr>
        <p:spPr>
          <a:xfrm>
            <a:off x="6605859" y="3738881"/>
            <a:ext cx="1903329" cy="1123378"/>
          </a:xfrm>
          <a:prstGeom prst="rect">
            <a:avLst/>
          </a:prstGeom>
          <a:solidFill>
            <a:srgbClr val="E0375F"/>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a:latin typeface="Roboto" panose="02000000000000000000" pitchFamily="2" charset="0"/>
                <a:ea typeface="Roboto" panose="02000000000000000000" pitchFamily="2" charset="0"/>
                <a:cs typeface="Roboto" panose="02000000000000000000" pitchFamily="2" charset="0"/>
              </a:rPr>
              <a:t>Query</a:t>
            </a:r>
          </a:p>
        </p:txBody>
      </p:sp>
      <p:sp>
        <p:nvSpPr>
          <p:cNvPr id="6" name="Retângulo 5">
            <a:extLst>
              <a:ext uri="{FF2B5EF4-FFF2-40B4-BE49-F238E27FC236}">
                <a16:creationId xmlns:a16="http://schemas.microsoft.com/office/drawing/2014/main" id="{0652C4D8-98C3-678D-40D2-72500E17FFFD}"/>
              </a:ext>
            </a:extLst>
          </p:cNvPr>
          <p:cNvSpPr/>
          <p:nvPr/>
        </p:nvSpPr>
        <p:spPr>
          <a:xfrm>
            <a:off x="9303115" y="3738881"/>
            <a:ext cx="1903329" cy="1123378"/>
          </a:xfrm>
          <a:prstGeom prst="rect">
            <a:avLst/>
          </a:prstGeom>
          <a:solidFill>
            <a:schemeClr val="accent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a:latin typeface="Roboto" panose="02000000000000000000" pitchFamily="2" charset="0"/>
                <a:ea typeface="Roboto" panose="02000000000000000000" pitchFamily="2" charset="0"/>
                <a:cs typeface="Roboto" panose="02000000000000000000" pitchFamily="2" charset="0"/>
              </a:rPr>
              <a:t>LLM</a:t>
            </a:r>
          </a:p>
        </p:txBody>
      </p:sp>
      <p:cxnSp>
        <p:nvCxnSpPr>
          <p:cNvPr id="8" name="Conector de Seta Reta 7">
            <a:extLst>
              <a:ext uri="{FF2B5EF4-FFF2-40B4-BE49-F238E27FC236}">
                <a16:creationId xmlns:a16="http://schemas.microsoft.com/office/drawing/2014/main" id="{D4D5EB76-94A9-0CA6-FD2D-72EB8268132A}"/>
              </a:ext>
            </a:extLst>
          </p:cNvPr>
          <p:cNvCxnSpPr>
            <a:stCxn id="3" idx="3"/>
            <a:endCxn id="4" idx="1"/>
          </p:cNvCxnSpPr>
          <p:nvPr/>
        </p:nvCxnSpPr>
        <p:spPr>
          <a:xfrm>
            <a:off x="3114674" y="4303653"/>
            <a:ext cx="793928"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815A8D8-70BC-126B-59D2-DCB4E702052D}"/>
              </a:ext>
            </a:extLst>
          </p:cNvPr>
          <p:cNvCxnSpPr>
            <a:cxnSpLocks/>
            <a:stCxn id="4" idx="3"/>
            <a:endCxn id="5" idx="1"/>
          </p:cNvCxnSpPr>
          <p:nvPr/>
        </p:nvCxnSpPr>
        <p:spPr>
          <a:xfrm flipV="1">
            <a:off x="5811931" y="4300570"/>
            <a:ext cx="793928" cy="3083"/>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EF6D1365-7EFB-096C-685C-AB1F18772178}"/>
              </a:ext>
            </a:extLst>
          </p:cNvPr>
          <p:cNvCxnSpPr>
            <a:cxnSpLocks/>
            <a:stCxn id="5" idx="3"/>
            <a:endCxn id="6" idx="1"/>
          </p:cNvCxnSpPr>
          <p:nvPr/>
        </p:nvCxnSpPr>
        <p:spPr>
          <a:xfrm>
            <a:off x="8509188" y="4300570"/>
            <a:ext cx="793927"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87902DEF-B5C4-8E3A-854B-67278C371C82}"/>
              </a:ext>
            </a:extLst>
          </p:cNvPr>
          <p:cNvCxnSpPr>
            <a:cxnSpLocks/>
            <a:stCxn id="6" idx="2"/>
            <a:endCxn id="5" idx="2"/>
          </p:cNvCxnSpPr>
          <p:nvPr/>
        </p:nvCxnSpPr>
        <p:spPr>
          <a:xfrm rot="5400000">
            <a:off x="8906152" y="3513631"/>
            <a:ext cx="12700" cy="2697256"/>
          </a:xfrm>
          <a:prstGeom prst="curvedConnector3">
            <a:avLst>
              <a:gd name="adj1" fmla="val 5625000"/>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425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CARGA DE DOCUMENTO</a:t>
            </a:r>
            <a:r>
              <a:rPr lang="pt-BR" sz="2800" b="1" dirty="0">
                <a:solidFill>
                  <a:srgbClr val="E0375F"/>
                </a:solidFill>
                <a:latin typeface="Roboto"/>
                <a:ea typeface="Roboto"/>
                <a:cs typeface="Roboto"/>
                <a:sym typeface="Roboto"/>
              </a:rPr>
              <a:t> CSV</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12002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Para este exemplo vamos utilizar o arquivo de avaliações do Mercado Livre, disponível neste repositório (</a:t>
            </a:r>
            <a:r>
              <a:rPr lang="pt-BR" sz="1800" dirty="0">
                <a:solidFill>
                  <a:srgbClr val="94A2AC"/>
                </a:solidFill>
                <a:latin typeface="Roboto"/>
                <a:ea typeface="Roboto"/>
                <a:cs typeface="Roboto"/>
                <a:sym typeface="Roboto"/>
                <a:hlinkClick r:id="rId3"/>
              </a:rPr>
              <a:t>https://github.com/michelpf/</a:t>
            </a:r>
            <a:r>
              <a:rPr lang="pt-BR" sz="1800" dirty="0" err="1">
                <a:solidFill>
                  <a:srgbClr val="94A2AC"/>
                </a:solidFill>
                <a:latin typeface="Roboto"/>
                <a:ea typeface="Roboto"/>
                <a:cs typeface="Roboto"/>
                <a:sym typeface="Roboto"/>
                <a:hlinkClick r:id="rId3"/>
              </a:rPr>
              <a:t>dataset-customer-evaluations</a:t>
            </a:r>
            <a:r>
              <a:rPr lang="pt-BR" sz="1800" dirty="0">
                <a:solidFill>
                  <a:srgbClr val="94A2AC"/>
                </a:solidFill>
                <a:latin typeface="Roboto"/>
                <a:ea typeface="Roboto"/>
                <a:cs typeface="Roboto"/>
                <a:sym typeface="Roboto"/>
              </a:rPr>
              <a:t>).</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Para não ficar muito extenso nosso </a:t>
            </a:r>
            <a:r>
              <a:rPr lang="pt-BR" sz="1800" i="1" dirty="0">
                <a:solidFill>
                  <a:srgbClr val="94A2AC"/>
                </a:solidFill>
                <a:latin typeface="Roboto"/>
                <a:ea typeface="Roboto"/>
                <a:cs typeface="Roboto"/>
                <a:sym typeface="Roboto"/>
              </a:rPr>
              <a:t>vector store</a:t>
            </a:r>
            <a:r>
              <a:rPr lang="pt-BR" sz="1800" dirty="0">
                <a:solidFill>
                  <a:srgbClr val="94A2AC"/>
                </a:solidFill>
                <a:latin typeface="Roboto"/>
                <a:ea typeface="Roboto"/>
                <a:cs typeface="Roboto"/>
                <a:sym typeface="Roboto"/>
              </a:rPr>
              <a:t> vamos filtrar apenas os dados de smartphones.</a:t>
            </a:r>
          </a:p>
        </p:txBody>
      </p:sp>
      <p:sp>
        <p:nvSpPr>
          <p:cNvPr id="2" name="CaixaDeTexto 1">
            <a:extLst>
              <a:ext uri="{FF2B5EF4-FFF2-40B4-BE49-F238E27FC236}">
                <a16:creationId xmlns:a16="http://schemas.microsoft.com/office/drawing/2014/main" id="{D26CE355-61AB-0425-3A45-6B029E1F590B}"/>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r>
              <a:rPr lang="pt-BR" dirty="0"/>
              <a:t>https://python.langchain.com/docs/integrations/document_loaders</a:t>
            </a:r>
          </a:p>
        </p:txBody>
      </p:sp>
      <p:sp>
        <p:nvSpPr>
          <p:cNvPr id="7" name="CaixaDeTexto 6">
            <a:extLst>
              <a:ext uri="{FF2B5EF4-FFF2-40B4-BE49-F238E27FC236}">
                <a16:creationId xmlns:a16="http://schemas.microsoft.com/office/drawing/2014/main" id="{6C1DA3FA-9934-0D2E-DD46-DBD08D208869}"/>
              </a:ext>
            </a:extLst>
          </p:cNvPr>
          <p:cNvSpPr txBox="1"/>
          <p:nvPr/>
        </p:nvSpPr>
        <p:spPr>
          <a:xfrm>
            <a:off x="292607" y="2489673"/>
            <a:ext cx="11606785" cy="78692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fr-FR" dirty="0"/>
              <a:t>!git clone https://github.com/michelpf/dataset-customer-evaluations</a:t>
            </a:r>
          </a:p>
          <a:p>
            <a:r>
              <a:rPr lang="fr-FR" dirty="0" err="1"/>
              <a:t>df</a:t>
            </a:r>
            <a:r>
              <a:rPr lang="fr-FR" dirty="0"/>
              <a:t> = </a:t>
            </a:r>
            <a:r>
              <a:rPr lang="fr-FR" dirty="0" err="1"/>
              <a:t>pd.read_csv</a:t>
            </a:r>
            <a:r>
              <a:rPr lang="fr-FR" dirty="0"/>
              <a:t>("</a:t>
            </a:r>
            <a:r>
              <a:rPr lang="fr-FR" dirty="0" err="1"/>
              <a:t>dataset-customer-evaluations</a:t>
            </a:r>
            <a:r>
              <a:rPr lang="fr-FR" dirty="0"/>
              <a:t>/</a:t>
            </a:r>
            <a:r>
              <a:rPr lang="fr-FR" dirty="0" err="1"/>
              <a:t>dataset</a:t>
            </a:r>
            <a:r>
              <a:rPr lang="fr-FR" dirty="0"/>
              <a:t>/ml_scrape_final.csv")</a:t>
            </a:r>
          </a:p>
          <a:p>
            <a:r>
              <a:rPr lang="pt-BR" dirty="0" err="1"/>
              <a:t>df.head</a:t>
            </a:r>
            <a:r>
              <a:rPr lang="pt-BR" dirty="0"/>
              <a:t>()</a:t>
            </a:r>
          </a:p>
        </p:txBody>
      </p:sp>
      <p:graphicFrame>
        <p:nvGraphicFramePr>
          <p:cNvPr id="10" name="Tabela 9">
            <a:extLst>
              <a:ext uri="{FF2B5EF4-FFF2-40B4-BE49-F238E27FC236}">
                <a16:creationId xmlns:a16="http://schemas.microsoft.com/office/drawing/2014/main" id="{C853EFB3-E6A8-D448-FF29-30949D5F9660}"/>
              </a:ext>
            </a:extLst>
          </p:cNvPr>
          <p:cNvGraphicFramePr>
            <a:graphicFrameLocks noGrp="1"/>
          </p:cNvGraphicFramePr>
          <p:nvPr>
            <p:extLst>
              <p:ext uri="{D42A27DB-BD31-4B8C-83A1-F6EECF244321}">
                <p14:modId xmlns:p14="http://schemas.microsoft.com/office/powerpoint/2010/main" val="2665766306"/>
              </p:ext>
            </p:extLst>
          </p:nvPr>
        </p:nvGraphicFramePr>
        <p:xfrm>
          <a:off x="368807" y="3500668"/>
          <a:ext cx="11204257" cy="2241387"/>
        </p:xfrm>
        <a:graphic>
          <a:graphicData uri="http://schemas.openxmlformats.org/drawingml/2006/table">
            <a:tbl>
              <a:tblPr/>
              <a:tblGrid>
                <a:gridCol w="957580">
                  <a:extLst>
                    <a:ext uri="{9D8B030D-6E8A-4147-A177-3AD203B41FA5}">
                      <a16:colId xmlns:a16="http://schemas.microsoft.com/office/drawing/2014/main" val="405660502"/>
                    </a:ext>
                  </a:extLst>
                </a:gridCol>
                <a:gridCol w="3602355">
                  <a:extLst>
                    <a:ext uri="{9D8B030D-6E8A-4147-A177-3AD203B41FA5}">
                      <a16:colId xmlns:a16="http://schemas.microsoft.com/office/drawing/2014/main" val="3536927313"/>
                    </a:ext>
                  </a:extLst>
                </a:gridCol>
                <a:gridCol w="3364230">
                  <a:extLst>
                    <a:ext uri="{9D8B030D-6E8A-4147-A177-3AD203B41FA5}">
                      <a16:colId xmlns:a16="http://schemas.microsoft.com/office/drawing/2014/main" val="2313426153"/>
                    </a:ext>
                  </a:extLst>
                </a:gridCol>
                <a:gridCol w="3280092">
                  <a:extLst>
                    <a:ext uri="{9D8B030D-6E8A-4147-A177-3AD203B41FA5}">
                      <a16:colId xmlns:a16="http://schemas.microsoft.com/office/drawing/2014/main" val="416268826"/>
                    </a:ext>
                  </a:extLst>
                </a:gridCol>
              </a:tblGrid>
              <a:tr h="236557">
                <a:tc>
                  <a:txBody>
                    <a:bodyPr/>
                    <a:lstStyle/>
                    <a:p>
                      <a:pPr algn="r"/>
                      <a:r>
                        <a:rPr lang="pt-BR" sz="1100" b="1" dirty="0">
                          <a:effectLst/>
                        </a:rPr>
                        <a:t>Pesquisa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b="1" dirty="0">
                          <a:effectLst/>
                        </a:rPr>
                        <a:t>Titulo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b="1" dirty="0">
                          <a:effectLst/>
                        </a:rPr>
                        <a:t>Link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b="1" dirty="0" err="1">
                          <a:effectLst/>
                        </a:rPr>
                        <a:t>Comentario</a:t>
                      </a:r>
                      <a:endParaRPr lang="pt-BR" sz="110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2374374"/>
                  </a:ext>
                </a:extLst>
              </a:tr>
              <a:tr h="398171">
                <a:tc>
                  <a:txBody>
                    <a:bodyPr/>
                    <a:lstStyle/>
                    <a:p>
                      <a:pPr algn="r"/>
                      <a:r>
                        <a:rPr lang="pt-BR" sz="1100" dirty="0">
                          <a:effectLst/>
                        </a:rPr>
                        <a:t>smartphone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dirty="0">
                          <a:effectLst/>
                        </a:rPr>
                        <a:t>Smartphone Samsung Galaxy A14 Dual 6.6 128gb 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a:effectLst/>
                        </a:rPr>
                        <a:t>https://produto.mercadolivre.com.br/MLB-331518...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dirty="0">
                          <a:effectLst/>
                        </a:rPr>
                        <a:t>A foto fica amarelada quando eu vou fotografar...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59657206"/>
                  </a:ext>
                </a:extLst>
              </a:tr>
              <a:tr h="398171">
                <a:tc>
                  <a:txBody>
                    <a:bodyPr/>
                    <a:lstStyle/>
                    <a:p>
                      <a:pPr algn="r"/>
                      <a:r>
                        <a:rPr lang="pt-BR" sz="1100" dirty="0">
                          <a:effectLst/>
                        </a:rPr>
                        <a:t>smartphone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dirty="0">
                          <a:effectLst/>
                        </a:rPr>
                        <a:t>Smartphone Samsung Galaxy A14 Dual 6.6 128gb 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dirty="0">
                          <a:effectLst/>
                        </a:rPr>
                        <a:t>https://produto.mercadolivre.com.br/MLB-331518...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71697717"/>
                  </a:ext>
                </a:extLst>
              </a:tr>
              <a:tr h="398171">
                <a:tc>
                  <a:txBody>
                    <a:bodyPr/>
                    <a:lstStyle/>
                    <a:p>
                      <a:pPr algn="r"/>
                      <a:r>
                        <a:rPr lang="pt-BR" sz="1100">
                          <a:effectLst/>
                        </a:rPr>
                        <a:t>smartphone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a:effectLst/>
                        </a:rPr>
                        <a:t>Smartphone Samsung Galaxy A14 Dual 6.6 128gb 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dirty="0">
                          <a:effectLst/>
                        </a:rPr>
                        <a:t>https://produto.mercadolivre.com.br/MLB-331518...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dirty="0">
                          <a:effectLst/>
                        </a:rPr>
                        <a:t>Muito bom.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40826314"/>
                  </a:ext>
                </a:extLst>
              </a:tr>
              <a:tr h="398171">
                <a:tc>
                  <a:txBody>
                    <a:bodyPr/>
                    <a:lstStyle/>
                    <a:p>
                      <a:pPr algn="r"/>
                      <a:r>
                        <a:rPr lang="pt-BR" sz="1100">
                          <a:effectLst/>
                        </a:rPr>
                        <a:t>smartphone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a:effectLst/>
                        </a:rPr>
                        <a:t>Smartphone Samsung Galaxy A14 Dual 6.6 128gb 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a:effectLst/>
                        </a:rPr>
                        <a:t>https://produto.mercadolivre.com.br/MLB-331518...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dirty="0">
                          <a:effectLst/>
                        </a:rPr>
                        <a:t>Produto muito bom dei de presente pra meu </a:t>
                      </a:r>
                      <a:r>
                        <a:rPr lang="pt-BR" sz="1100" dirty="0" err="1">
                          <a:effectLst/>
                        </a:rPr>
                        <a:t>filh</a:t>
                      </a:r>
                      <a:r>
                        <a:rPr lang="pt-BR" sz="11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7534928"/>
                  </a:ext>
                </a:extLst>
              </a:tr>
              <a:tr h="389623">
                <a:tc>
                  <a:txBody>
                    <a:bodyPr/>
                    <a:lstStyle/>
                    <a:p>
                      <a:pPr algn="r"/>
                      <a:r>
                        <a:rPr lang="pt-BR" sz="1100" dirty="0">
                          <a:effectLst/>
                        </a:rPr>
                        <a:t>smartphone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dirty="0">
                          <a:effectLst/>
                        </a:rPr>
                        <a:t>Smartphone Samsung Galaxy A14 Dual 6.6 128gb 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a:effectLst/>
                        </a:rPr>
                        <a:t>https://produto.mercadolivre.com.br/MLB-331518...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pt-BR" sz="1100" dirty="0">
                          <a:effectLst/>
                        </a:rPr>
                        <a:t>Recomendo.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75765032"/>
                  </a:ext>
                </a:extLst>
              </a:tr>
            </a:tbl>
          </a:graphicData>
        </a:graphic>
      </p:graphicFrame>
      <p:sp>
        <p:nvSpPr>
          <p:cNvPr id="11" name="CaixaDeTexto 10">
            <a:extLst>
              <a:ext uri="{FF2B5EF4-FFF2-40B4-BE49-F238E27FC236}">
                <a16:creationId xmlns:a16="http://schemas.microsoft.com/office/drawing/2014/main" id="{46910BC0-444D-0745-1F0B-F08D97B486B8}"/>
              </a:ext>
            </a:extLst>
          </p:cNvPr>
          <p:cNvSpPr txBox="1"/>
          <p:nvPr/>
        </p:nvSpPr>
        <p:spPr>
          <a:xfrm>
            <a:off x="292607" y="5966123"/>
            <a:ext cx="11606785" cy="393464"/>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fr-FR" dirty="0" err="1"/>
              <a:t>df.query</a:t>
            </a:r>
            <a:r>
              <a:rPr lang="fr-FR" dirty="0"/>
              <a:t>("</a:t>
            </a:r>
            <a:r>
              <a:rPr lang="fr-FR" dirty="0" err="1"/>
              <a:t>Pesquisa</a:t>
            </a:r>
            <a:r>
              <a:rPr lang="fr-FR" dirty="0"/>
              <a:t> == 'smartphone'").</a:t>
            </a:r>
            <a:r>
              <a:rPr lang="fr-FR" dirty="0" err="1"/>
              <a:t>to_csv</a:t>
            </a:r>
            <a:r>
              <a:rPr lang="fr-FR" dirty="0"/>
              <a:t>("smartphone_review.csv")</a:t>
            </a:r>
            <a:endParaRPr lang="pt-BR" dirty="0"/>
          </a:p>
        </p:txBody>
      </p:sp>
    </p:spTree>
    <p:extLst>
      <p:ext uri="{BB962C8B-B14F-4D97-AF65-F5344CB8AC3E}">
        <p14:creationId xmlns:p14="http://schemas.microsoft.com/office/powerpoint/2010/main" val="346766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CARGA DE DOCUMENTO</a:t>
            </a:r>
            <a:r>
              <a:rPr lang="pt-BR" sz="2800" b="1" dirty="0">
                <a:solidFill>
                  <a:srgbClr val="E0375F"/>
                </a:solidFill>
                <a:latin typeface="Roboto"/>
                <a:ea typeface="Roboto"/>
                <a:cs typeface="Roboto"/>
                <a:sym typeface="Roboto"/>
              </a:rPr>
              <a:t> CSV</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3" y="976386"/>
            <a:ext cx="11606785"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Como arquivo gerado, vamos agora incorporar os passos para adição de conhecimento externo ao LLM.</a:t>
            </a:r>
          </a:p>
        </p:txBody>
      </p:sp>
      <p:sp>
        <p:nvSpPr>
          <p:cNvPr id="7" name="CaixaDeTexto 6">
            <a:extLst>
              <a:ext uri="{FF2B5EF4-FFF2-40B4-BE49-F238E27FC236}">
                <a16:creationId xmlns:a16="http://schemas.microsoft.com/office/drawing/2014/main" id="{6C1DA3FA-9934-0D2E-DD46-DBD08D208869}"/>
              </a:ext>
            </a:extLst>
          </p:cNvPr>
          <p:cNvSpPr txBox="1"/>
          <p:nvPr/>
        </p:nvSpPr>
        <p:spPr>
          <a:xfrm>
            <a:off x="292607" y="1369308"/>
            <a:ext cx="9079993" cy="1364367"/>
          </a:xfrm>
          <a:prstGeom prst="rect">
            <a:avLst/>
          </a:prstGeom>
          <a:solidFill>
            <a:schemeClr val="bg1">
              <a:lumMod val="95000"/>
            </a:schemeClr>
          </a:solidFill>
        </p:spPr>
        <p:txBody>
          <a:bodyPr wrap="square">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fr-FR" dirty="0" err="1"/>
              <a:t>from</a:t>
            </a:r>
            <a:r>
              <a:rPr lang="fr-FR" dirty="0"/>
              <a:t> </a:t>
            </a:r>
            <a:r>
              <a:rPr lang="fr-FR" dirty="0" err="1"/>
              <a:t>langchain.chains</a:t>
            </a:r>
            <a:r>
              <a:rPr lang="fr-FR" dirty="0"/>
              <a:t> import </a:t>
            </a:r>
            <a:r>
              <a:rPr lang="fr-FR" dirty="0" err="1"/>
              <a:t>RetrievalQA</a:t>
            </a:r>
            <a:endParaRPr lang="fr-FR" dirty="0"/>
          </a:p>
          <a:p>
            <a:r>
              <a:rPr lang="fr-FR" dirty="0" err="1"/>
              <a:t>from</a:t>
            </a:r>
            <a:r>
              <a:rPr lang="fr-FR" dirty="0"/>
              <a:t> </a:t>
            </a:r>
            <a:r>
              <a:rPr lang="fr-FR" dirty="0" err="1"/>
              <a:t>langchain_openai</a:t>
            </a:r>
            <a:r>
              <a:rPr lang="fr-FR" dirty="0"/>
              <a:t> import </a:t>
            </a:r>
            <a:r>
              <a:rPr lang="fr-FR" dirty="0" err="1"/>
              <a:t>ChatOpenAI</a:t>
            </a:r>
            <a:endParaRPr lang="fr-FR" dirty="0"/>
          </a:p>
          <a:p>
            <a:r>
              <a:rPr lang="fr-FR" dirty="0" err="1"/>
              <a:t>from</a:t>
            </a:r>
            <a:r>
              <a:rPr lang="fr-FR" dirty="0"/>
              <a:t> </a:t>
            </a:r>
            <a:r>
              <a:rPr lang="fr-FR" dirty="0" err="1"/>
              <a:t>langchain.document_loaders</a:t>
            </a:r>
            <a:r>
              <a:rPr lang="fr-FR" dirty="0"/>
              <a:t> import </a:t>
            </a:r>
            <a:r>
              <a:rPr lang="fr-FR" dirty="0" err="1"/>
              <a:t>CSVLoader</a:t>
            </a:r>
            <a:endParaRPr lang="fr-FR" dirty="0"/>
          </a:p>
          <a:p>
            <a:r>
              <a:rPr lang="fr-FR" dirty="0" err="1"/>
              <a:t>from</a:t>
            </a:r>
            <a:r>
              <a:rPr lang="fr-FR" dirty="0"/>
              <a:t> </a:t>
            </a:r>
            <a:r>
              <a:rPr lang="fr-FR" dirty="0" err="1"/>
              <a:t>langchain.vectorstores</a:t>
            </a:r>
            <a:r>
              <a:rPr lang="fr-FR" dirty="0"/>
              <a:t> import </a:t>
            </a:r>
            <a:r>
              <a:rPr lang="fr-FR" dirty="0" err="1"/>
              <a:t>DocArrayInMemorySearch</a:t>
            </a:r>
            <a:endParaRPr lang="fr-FR" dirty="0"/>
          </a:p>
          <a:p>
            <a:r>
              <a:rPr lang="fr-FR" dirty="0" err="1"/>
              <a:t>from</a:t>
            </a:r>
            <a:r>
              <a:rPr lang="fr-FR" dirty="0"/>
              <a:t> </a:t>
            </a:r>
            <a:r>
              <a:rPr lang="fr-FR" dirty="0" err="1"/>
              <a:t>langchain.indexes</a:t>
            </a:r>
            <a:r>
              <a:rPr lang="fr-FR" dirty="0"/>
              <a:t> import </a:t>
            </a:r>
            <a:r>
              <a:rPr lang="fr-FR" dirty="0" err="1"/>
              <a:t>VectorstoreIndexCreator</a:t>
            </a:r>
            <a:endParaRPr lang="fr-FR" dirty="0"/>
          </a:p>
          <a:p>
            <a:r>
              <a:rPr lang="pt-BR" dirty="0" err="1"/>
              <a:t>from</a:t>
            </a:r>
            <a:r>
              <a:rPr lang="pt-BR" dirty="0"/>
              <a:t> </a:t>
            </a:r>
            <a:r>
              <a:rPr lang="pt-BR" dirty="0" err="1"/>
              <a:t>langchain_community.vectorstores</a:t>
            </a:r>
            <a:r>
              <a:rPr lang="pt-BR" dirty="0"/>
              <a:t> </a:t>
            </a:r>
            <a:r>
              <a:rPr lang="pt-BR" dirty="0" err="1"/>
              <a:t>import</a:t>
            </a:r>
            <a:r>
              <a:rPr lang="pt-BR" dirty="0"/>
              <a:t> </a:t>
            </a:r>
            <a:r>
              <a:rPr lang="pt-BR" dirty="0" err="1"/>
              <a:t>Chroma</a:t>
            </a:r>
            <a:endParaRPr lang="pt-BR" dirty="0"/>
          </a:p>
          <a:p>
            <a:endParaRPr lang="pt-BR" dirty="0"/>
          </a:p>
        </p:txBody>
      </p:sp>
      <p:sp>
        <p:nvSpPr>
          <p:cNvPr id="11" name="CaixaDeTexto 10">
            <a:extLst>
              <a:ext uri="{FF2B5EF4-FFF2-40B4-BE49-F238E27FC236}">
                <a16:creationId xmlns:a16="http://schemas.microsoft.com/office/drawing/2014/main" id="{46910BC0-444D-0745-1F0B-F08D97B486B8}"/>
              </a:ext>
            </a:extLst>
          </p:cNvPr>
          <p:cNvSpPr txBox="1"/>
          <p:nvPr/>
        </p:nvSpPr>
        <p:spPr>
          <a:xfrm>
            <a:off x="292607" y="2895783"/>
            <a:ext cx="9079993" cy="352242"/>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loader = </a:t>
            </a:r>
            <a:r>
              <a:rPr lang="en-US" dirty="0" err="1"/>
              <a:t>CSVLoader</a:t>
            </a:r>
            <a:r>
              <a:rPr lang="en-US" dirty="0"/>
              <a:t>(</a:t>
            </a:r>
            <a:r>
              <a:rPr lang="en-US" dirty="0" err="1"/>
              <a:t>file_path</a:t>
            </a:r>
            <a:r>
              <a:rPr lang="en-US" dirty="0"/>
              <a:t>="smartphone_review.csv")</a:t>
            </a:r>
            <a:endParaRPr lang="pt-BR" dirty="0"/>
          </a:p>
        </p:txBody>
      </p:sp>
      <p:sp>
        <p:nvSpPr>
          <p:cNvPr id="3" name="CaixaDeTexto 2">
            <a:extLst>
              <a:ext uri="{FF2B5EF4-FFF2-40B4-BE49-F238E27FC236}">
                <a16:creationId xmlns:a16="http://schemas.microsoft.com/office/drawing/2014/main" id="{7F3AF9D3-7A1C-676F-7742-2AFD787DE320}"/>
              </a:ext>
            </a:extLst>
          </p:cNvPr>
          <p:cNvSpPr txBox="1"/>
          <p:nvPr/>
        </p:nvSpPr>
        <p:spPr>
          <a:xfrm>
            <a:off x="292607" y="3410133"/>
            <a:ext cx="9079993" cy="352242"/>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index = </a:t>
            </a:r>
            <a:r>
              <a:rPr lang="en-US" dirty="0" err="1"/>
              <a:t>VectorstoreIndexCreator</a:t>
            </a:r>
            <a:r>
              <a:rPr lang="en-US" dirty="0"/>
              <a:t>(</a:t>
            </a:r>
            <a:r>
              <a:rPr lang="en-US" dirty="0" err="1"/>
              <a:t>vectorstore_cls</a:t>
            </a:r>
            <a:r>
              <a:rPr lang="en-US" dirty="0"/>
              <a:t>=Chroma).</a:t>
            </a:r>
            <a:r>
              <a:rPr lang="en-US" dirty="0" err="1"/>
              <a:t>from_loaders</a:t>
            </a:r>
            <a:r>
              <a:rPr lang="en-US" dirty="0"/>
              <a:t>([loader])</a:t>
            </a:r>
            <a:endParaRPr lang="pt-BR" dirty="0"/>
          </a:p>
        </p:txBody>
      </p:sp>
      <p:sp>
        <p:nvSpPr>
          <p:cNvPr id="4" name="CaixaDeTexto 3">
            <a:extLst>
              <a:ext uri="{FF2B5EF4-FFF2-40B4-BE49-F238E27FC236}">
                <a16:creationId xmlns:a16="http://schemas.microsoft.com/office/drawing/2014/main" id="{66F9AAAE-AE7E-57CC-6ACB-34F754900FDE}"/>
              </a:ext>
            </a:extLst>
          </p:cNvPr>
          <p:cNvSpPr txBox="1"/>
          <p:nvPr/>
        </p:nvSpPr>
        <p:spPr>
          <a:xfrm>
            <a:off x="292607" y="3905605"/>
            <a:ext cx="9079993" cy="352242"/>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a:t>query = "Liste as 3 piores revisões de clientes, listando com o modelo e o link do produto."</a:t>
            </a:r>
          </a:p>
        </p:txBody>
      </p:sp>
      <p:sp>
        <p:nvSpPr>
          <p:cNvPr id="5" name="CaixaDeTexto 4">
            <a:extLst>
              <a:ext uri="{FF2B5EF4-FFF2-40B4-BE49-F238E27FC236}">
                <a16:creationId xmlns:a16="http://schemas.microsoft.com/office/drawing/2014/main" id="{DAB0047C-F7EF-1BF6-53A6-1E42679059A0}"/>
              </a:ext>
            </a:extLst>
          </p:cNvPr>
          <p:cNvSpPr txBox="1"/>
          <p:nvPr/>
        </p:nvSpPr>
        <p:spPr>
          <a:xfrm>
            <a:off x="304799" y="4356990"/>
            <a:ext cx="9079993" cy="631445"/>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a:t>response = </a:t>
            </a:r>
            <a:r>
              <a:rPr lang="pt-BR" dirty="0" err="1"/>
              <a:t>index.query</a:t>
            </a:r>
            <a:r>
              <a:rPr lang="pt-BR" dirty="0"/>
              <a:t>(query, </a:t>
            </a:r>
            <a:r>
              <a:rPr lang="pt-BR" dirty="0" err="1"/>
              <a:t>verbose</a:t>
            </a:r>
            <a:r>
              <a:rPr lang="pt-BR" dirty="0"/>
              <a:t>=</a:t>
            </a:r>
            <a:r>
              <a:rPr lang="pt-BR" dirty="0" err="1"/>
              <a:t>True</a:t>
            </a:r>
            <a:r>
              <a:rPr lang="pt-BR" dirty="0"/>
              <a:t>)</a:t>
            </a:r>
          </a:p>
          <a:p>
            <a:r>
              <a:rPr lang="pt-BR" dirty="0" err="1"/>
              <a:t>display_markdown</a:t>
            </a:r>
            <a:r>
              <a:rPr lang="pt-BR" dirty="0"/>
              <a:t>(response)</a:t>
            </a:r>
          </a:p>
        </p:txBody>
      </p:sp>
      <p:sp>
        <p:nvSpPr>
          <p:cNvPr id="8" name="CaixaDeTexto 7">
            <a:extLst>
              <a:ext uri="{FF2B5EF4-FFF2-40B4-BE49-F238E27FC236}">
                <a16:creationId xmlns:a16="http://schemas.microsoft.com/office/drawing/2014/main" id="{9EDA77A8-FDF3-B02E-9495-0258E7C3B4CB}"/>
              </a:ext>
            </a:extLst>
          </p:cNvPr>
          <p:cNvSpPr txBox="1"/>
          <p:nvPr/>
        </p:nvSpPr>
        <p:spPr>
          <a:xfrm>
            <a:off x="280415" y="5248760"/>
            <a:ext cx="11606784" cy="1169551"/>
          </a:xfrm>
          <a:prstGeom prst="rect">
            <a:avLst/>
          </a:prstGeom>
          <a:noFill/>
        </p:spPr>
        <p:txBody>
          <a:bodyPr wrap="square">
            <a:spAutoFit/>
          </a:bodyPr>
          <a:lstStyle/>
          <a:p>
            <a:pPr algn="l"/>
            <a:r>
              <a:rPr lang="pt-BR" b="0" i="0" dirty="0">
                <a:solidFill>
                  <a:srgbClr val="212121"/>
                </a:solidFill>
                <a:effectLst/>
                <a:latin typeface="Roboto" panose="02000000000000000000" pitchFamily="2" charset="0"/>
              </a:rPr>
              <a:t>1. Smartphone Motorola Moto G22 Dual 6,5 128gb 4gb </a:t>
            </a:r>
            <a:r>
              <a:rPr lang="pt-BR" b="0" i="0" dirty="0" err="1">
                <a:solidFill>
                  <a:srgbClr val="212121"/>
                </a:solidFill>
                <a:effectLst/>
                <a:latin typeface="Roboto" panose="02000000000000000000" pitchFamily="2" charset="0"/>
              </a:rPr>
              <a:t>Ram</a:t>
            </a:r>
            <a:r>
              <a:rPr lang="pt-BR" b="0" i="0" dirty="0">
                <a:solidFill>
                  <a:srgbClr val="212121"/>
                </a:solidFill>
                <a:effectLst/>
                <a:latin typeface="Roboto" panose="02000000000000000000" pitchFamily="2" charset="0"/>
              </a:rPr>
              <a:t> Azul (</a:t>
            </a:r>
            <a:r>
              <a:rPr lang="pt-BR" b="0" i="0" dirty="0">
                <a:effectLst/>
                <a:latin typeface="Roboto" panose="02000000000000000000" pitchFamily="2" charset="0"/>
                <a:hlinkClick r:id="rId3"/>
              </a:rPr>
              <a:t>https://produto.mercadolivre.com.br/MLB-2660980219-smartphone-motorola-moto-g22-dual-65-128gb-4gb-ram-azul-_JM#position=48&amp;search_layout=stack&amp;type=item&amp;tracking_id=4703b69b-1b0f-4cc2-b281-a641f81b3281</a:t>
            </a:r>
            <a:r>
              <a:rPr lang="pt-BR" b="0" i="0" dirty="0">
                <a:solidFill>
                  <a:srgbClr val="212121"/>
                </a:solidFill>
                <a:effectLst/>
                <a:latin typeface="Roboto" panose="02000000000000000000" pitchFamily="2" charset="0"/>
              </a:rPr>
              <a:t>): "O smartphone é muito lento, realmente se alguém tivesse me dito isso antes não teria comprado.</a:t>
            </a:r>
          </a:p>
          <a:p>
            <a:pPr algn="l">
              <a:buFont typeface="+mj-lt"/>
              <a:buAutoNum type="arabicPeriod" startAt="2"/>
            </a:pPr>
            <a:r>
              <a:rPr lang="pt-BR" b="0" i="0" dirty="0">
                <a:solidFill>
                  <a:srgbClr val="212121"/>
                </a:solidFill>
                <a:effectLst/>
                <a:latin typeface="Roboto" panose="02000000000000000000" pitchFamily="2" charset="0"/>
              </a:rPr>
              <a:t>"Smartphone Moto E13 32gb Tela 6.5'' 2gb </a:t>
            </a:r>
            <a:r>
              <a:rPr lang="pt-BR" b="0" i="0" dirty="0" err="1">
                <a:solidFill>
                  <a:srgbClr val="212121"/>
                </a:solidFill>
                <a:effectLst/>
                <a:latin typeface="Roboto" panose="02000000000000000000" pitchFamily="2" charset="0"/>
              </a:rPr>
              <a:t>Ram</a:t>
            </a:r>
            <a:r>
              <a:rPr lang="pt-BR" b="0" i="0" dirty="0">
                <a:solidFill>
                  <a:srgbClr val="212121"/>
                </a:solidFill>
                <a:effectLst/>
                <a:latin typeface="Roboto" panose="02000000000000000000" pitchFamily="2" charset="0"/>
              </a:rPr>
              <a:t> Grafite Motorola (</a:t>
            </a:r>
            <a:r>
              <a:rPr lang="pt-BR" b="0" i="0" dirty="0">
                <a:solidFill>
                  <a:srgbClr val="212121"/>
                </a:solidFill>
                <a:effectLst/>
                <a:latin typeface="Roboto" panose="02000000000000000000" pitchFamily="2" charset="0"/>
                <a:hlinkClick r:id="rId4"/>
              </a:rPr>
              <a:t>https://produto.mercadolivre.com.br/MLB-3140442935-smartphone-moto-e13-32gb-tela-65-2gb-ram-grafite-motorola-_JM#position=54&amp;search_layout=stack&amp;type=item&amp;tracking</a:t>
            </a:r>
            <a:r>
              <a:rPr lang="pt-BR" b="0" i="0" dirty="0">
                <a:solidFill>
                  <a:srgbClr val="212121"/>
                </a:solidFill>
                <a:effectLst/>
                <a:latin typeface="Roboto" panose="02000000000000000000" pitchFamily="2" charset="0"/>
              </a:rPr>
              <a:t>_</a:t>
            </a:r>
          </a:p>
        </p:txBody>
      </p:sp>
      <p:sp>
        <p:nvSpPr>
          <p:cNvPr id="9" name="Retângulo 8">
            <a:extLst>
              <a:ext uri="{FF2B5EF4-FFF2-40B4-BE49-F238E27FC236}">
                <a16:creationId xmlns:a16="http://schemas.microsoft.com/office/drawing/2014/main" id="{99C37BE2-641A-A23B-6744-186957998F5F}"/>
              </a:ext>
            </a:extLst>
          </p:cNvPr>
          <p:cNvSpPr/>
          <p:nvPr/>
        </p:nvSpPr>
        <p:spPr>
          <a:xfrm>
            <a:off x="9384792" y="2810994"/>
            <a:ext cx="2502407" cy="517143"/>
          </a:xfrm>
          <a:prstGeom prst="rect">
            <a:avLst/>
          </a:prstGeom>
          <a:solidFill>
            <a:srgbClr val="E0375F"/>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err="1">
                <a:latin typeface="Roboto" panose="02000000000000000000" pitchFamily="2" charset="0"/>
                <a:ea typeface="Roboto" panose="02000000000000000000" pitchFamily="2" charset="0"/>
                <a:cs typeface="Roboto" panose="02000000000000000000" pitchFamily="2" charset="0"/>
              </a:rPr>
              <a:t>Loader</a:t>
            </a:r>
            <a:endParaRPr lang="pt-BR" sz="1800" dirty="0">
              <a:latin typeface="Roboto" panose="02000000000000000000" pitchFamily="2" charset="0"/>
              <a:ea typeface="Roboto" panose="02000000000000000000" pitchFamily="2" charset="0"/>
              <a:cs typeface="Roboto" panose="02000000000000000000" pitchFamily="2" charset="0"/>
            </a:endParaRPr>
          </a:p>
        </p:txBody>
      </p:sp>
      <p:sp>
        <p:nvSpPr>
          <p:cNvPr id="12" name="Retângulo 11">
            <a:extLst>
              <a:ext uri="{FF2B5EF4-FFF2-40B4-BE49-F238E27FC236}">
                <a16:creationId xmlns:a16="http://schemas.microsoft.com/office/drawing/2014/main" id="{C18455F4-FCDC-865B-452F-9024E545705B}"/>
              </a:ext>
            </a:extLst>
          </p:cNvPr>
          <p:cNvSpPr/>
          <p:nvPr/>
        </p:nvSpPr>
        <p:spPr>
          <a:xfrm>
            <a:off x="9384792" y="3311788"/>
            <a:ext cx="2514602" cy="517143"/>
          </a:xfrm>
          <a:prstGeom prst="rect">
            <a:avLst/>
          </a:prstGeom>
          <a:solidFill>
            <a:srgbClr val="E0375F"/>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a:latin typeface="Roboto" panose="02000000000000000000" pitchFamily="2" charset="0"/>
                <a:ea typeface="Roboto" panose="02000000000000000000" pitchFamily="2" charset="0"/>
                <a:cs typeface="Roboto" panose="02000000000000000000" pitchFamily="2" charset="0"/>
              </a:rPr>
              <a:t>Vector Store</a:t>
            </a:r>
          </a:p>
        </p:txBody>
      </p:sp>
      <p:sp>
        <p:nvSpPr>
          <p:cNvPr id="13" name="Retângulo 12">
            <a:extLst>
              <a:ext uri="{FF2B5EF4-FFF2-40B4-BE49-F238E27FC236}">
                <a16:creationId xmlns:a16="http://schemas.microsoft.com/office/drawing/2014/main" id="{1B3E7578-046E-BAF3-1507-3BBC01099229}"/>
              </a:ext>
            </a:extLst>
          </p:cNvPr>
          <p:cNvSpPr/>
          <p:nvPr/>
        </p:nvSpPr>
        <p:spPr>
          <a:xfrm>
            <a:off x="9384792" y="3839847"/>
            <a:ext cx="2502406" cy="492414"/>
          </a:xfrm>
          <a:prstGeom prst="rect">
            <a:avLst/>
          </a:prstGeom>
          <a:solidFill>
            <a:srgbClr val="E0375F"/>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a:latin typeface="Roboto" panose="02000000000000000000" pitchFamily="2" charset="0"/>
                <a:ea typeface="Roboto" panose="02000000000000000000" pitchFamily="2" charset="0"/>
                <a:cs typeface="Roboto" panose="02000000000000000000" pitchFamily="2" charset="0"/>
              </a:rPr>
              <a:t>Query</a:t>
            </a:r>
          </a:p>
        </p:txBody>
      </p:sp>
      <p:sp>
        <p:nvSpPr>
          <p:cNvPr id="14" name="Retângulo 13">
            <a:extLst>
              <a:ext uri="{FF2B5EF4-FFF2-40B4-BE49-F238E27FC236}">
                <a16:creationId xmlns:a16="http://schemas.microsoft.com/office/drawing/2014/main" id="{176D3201-8CDC-BD52-892E-E14666C36439}"/>
              </a:ext>
            </a:extLst>
          </p:cNvPr>
          <p:cNvSpPr/>
          <p:nvPr/>
        </p:nvSpPr>
        <p:spPr>
          <a:xfrm>
            <a:off x="9384794" y="4395726"/>
            <a:ext cx="2514599" cy="517143"/>
          </a:xfrm>
          <a:prstGeom prst="rect">
            <a:avLst/>
          </a:prstGeom>
          <a:solidFill>
            <a:schemeClr val="accent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a:latin typeface="Roboto" panose="02000000000000000000" pitchFamily="2" charset="0"/>
                <a:ea typeface="Roboto" panose="02000000000000000000" pitchFamily="2" charset="0"/>
                <a:cs typeface="Roboto" panose="02000000000000000000" pitchFamily="2" charset="0"/>
              </a:rPr>
              <a:t>LLM</a:t>
            </a:r>
          </a:p>
        </p:txBody>
      </p:sp>
    </p:spTree>
    <p:extLst>
      <p:ext uri="{BB962C8B-B14F-4D97-AF65-F5344CB8AC3E}">
        <p14:creationId xmlns:p14="http://schemas.microsoft.com/office/powerpoint/2010/main" val="2901641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p11"/>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PLATAFORMA </a:t>
            </a:r>
            <a:r>
              <a:rPr lang="pt-BR" sz="2800" b="1" dirty="0">
                <a:solidFill>
                  <a:srgbClr val="E0375F"/>
                </a:solidFill>
                <a:latin typeface="Roboto"/>
                <a:ea typeface="Roboto"/>
                <a:cs typeface="Roboto"/>
                <a:sym typeface="Roboto"/>
              </a:rPr>
              <a:t>OPENAI</a:t>
            </a:r>
            <a:endParaRPr sz="2800" dirty="0">
              <a:solidFill>
                <a:srgbClr val="E0375F"/>
              </a:solidFill>
              <a:latin typeface="Roboto"/>
              <a:ea typeface="Roboto"/>
              <a:cs typeface="Roboto"/>
              <a:sym typeface="Roboto"/>
            </a:endParaRPr>
          </a:p>
        </p:txBody>
      </p:sp>
      <p:sp>
        <p:nvSpPr>
          <p:cNvPr id="265" name="Google Shape;265;p11"/>
          <p:cNvSpPr txBox="1"/>
          <p:nvPr/>
        </p:nvSpPr>
        <p:spPr>
          <a:xfrm>
            <a:off x="280416" y="1120234"/>
            <a:ext cx="5558919" cy="5016718"/>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Responsável pelo serviço ChatGPT, a OpenAI disponibiliza os modelos de linguagem mais conhecidos da empresa, como o GPT-3.5 e o GPT-4, além de versões mais recentes com capacidades expandidas, como o GPT-4 Turbo, que incorporam mecanismos de raciocínio mais sofisticados, incluindo cadeias de pensamento reflexivas (</a:t>
            </a:r>
            <a:r>
              <a:rPr kumimoji="0" lang="pt-BR" sz="1600" b="0" i="0" u="none" strike="noStrike" kern="0" cap="none" spc="0" normalizeH="0" baseline="0" noProof="0" dirty="0" err="1">
                <a:ln>
                  <a:noFill/>
                </a:ln>
                <a:solidFill>
                  <a:srgbClr val="94A2AC"/>
                </a:solidFill>
                <a:effectLst/>
                <a:uLnTx/>
                <a:uFillTx/>
                <a:latin typeface="Roboto"/>
                <a:ea typeface="Roboto"/>
                <a:cs typeface="Roboto"/>
                <a:sym typeface="Roboto"/>
              </a:rPr>
              <a:t>reflexion</a:t>
            </a: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 models). </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6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Em parceria com a Microsoft, oferece um ambiente de execução privado para empresas através do Azure OpenAI Service, garantindo que os dados corporativos utilizados nas interações não sejam armazenados nem usados para </a:t>
            </a:r>
            <a:r>
              <a:rPr kumimoji="0" lang="pt-BR" sz="1600" b="0" i="0" u="none" strike="noStrike" kern="0" cap="none" spc="0" normalizeH="0" baseline="0" noProof="0" dirty="0" err="1">
                <a:ln>
                  <a:noFill/>
                </a:ln>
                <a:solidFill>
                  <a:srgbClr val="94A2AC"/>
                </a:solidFill>
                <a:effectLst/>
                <a:uLnTx/>
                <a:uFillTx/>
                <a:latin typeface="Roboto"/>
                <a:ea typeface="Roboto"/>
                <a:cs typeface="Roboto"/>
                <a:sym typeface="Roboto"/>
              </a:rPr>
              <a:t>re-treinamento</a:t>
            </a: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 dos modelos.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6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Além do acesso via interface conversacional, a OpenAI fornece APIs programáticas que permitem a integração de seus modelos em aplicações empresariais, abrangendo não apenas </a:t>
            </a:r>
            <a:r>
              <a:rPr kumimoji="0" lang="pt-BR" sz="1600" b="0" i="0" u="none" strike="noStrike" kern="0" cap="none" spc="0" normalizeH="0" baseline="0" noProof="0" dirty="0" err="1">
                <a:ln>
                  <a:noFill/>
                </a:ln>
                <a:solidFill>
                  <a:srgbClr val="94A2AC"/>
                </a:solidFill>
                <a:effectLst/>
                <a:uLnTx/>
                <a:uFillTx/>
                <a:latin typeface="Roboto"/>
                <a:ea typeface="Roboto"/>
                <a:cs typeface="Roboto"/>
                <a:sym typeface="Roboto"/>
              </a:rPr>
              <a:t>LLMs</a:t>
            </a: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 mas também modelos multimodais capazes de processar e gerar conteúdo com base em texto, imagem e som.</a:t>
            </a:r>
          </a:p>
        </p:txBody>
      </p:sp>
      <p:sp>
        <p:nvSpPr>
          <p:cNvPr id="4" name="Google Shape;258;p10">
            <a:extLst>
              <a:ext uri="{FF2B5EF4-FFF2-40B4-BE49-F238E27FC236}">
                <a16:creationId xmlns:a16="http://schemas.microsoft.com/office/drawing/2014/main" id="{D59E42E8-B2AC-6493-CE45-D949C23BFB71}"/>
              </a:ext>
            </a:extLst>
          </p:cNvPr>
          <p:cNvSpPr/>
          <p:nvPr/>
        </p:nvSpPr>
        <p:spPr>
          <a:xfrm>
            <a:off x="0" y="6581041"/>
            <a:ext cx="5247558"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https://platform.openai.com/docs/models/overview</a:t>
            </a:r>
          </a:p>
        </p:txBody>
      </p:sp>
      <p:sp>
        <p:nvSpPr>
          <p:cNvPr id="2" name="Google Shape;308;p14">
            <a:extLst>
              <a:ext uri="{FF2B5EF4-FFF2-40B4-BE49-F238E27FC236}">
                <a16:creationId xmlns:a16="http://schemas.microsoft.com/office/drawing/2014/main" id="{5D85B95F-AEED-EF0D-CCCB-73F6C6E3ADC5}"/>
              </a:ext>
            </a:extLst>
          </p:cNvPr>
          <p:cNvSpPr/>
          <p:nvPr/>
        </p:nvSpPr>
        <p:spPr>
          <a:xfrm>
            <a:off x="6095999" y="2237637"/>
            <a:ext cx="5637401" cy="388117"/>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E0375F"/>
                </a:solidFill>
                <a:effectLst/>
                <a:uLnTx/>
                <a:uFillTx/>
                <a:latin typeface="Roboto"/>
                <a:ea typeface="Roboto"/>
                <a:cs typeface="Roboto"/>
                <a:sym typeface="Roboto"/>
              </a:rPr>
              <a:t>MODELOS DE BASE</a:t>
            </a:r>
            <a:endParaRPr kumimoji="0" lang="pt-BR" sz="1600" b="0" i="0" u="none" strike="noStrike" kern="0" cap="none" spc="0" normalizeH="0" baseline="0" noProof="0" dirty="0">
              <a:ln>
                <a:noFill/>
              </a:ln>
              <a:solidFill>
                <a:srgbClr val="E0375F"/>
              </a:solidFill>
              <a:effectLst/>
              <a:uLnTx/>
              <a:uFillTx/>
              <a:latin typeface="Roboto"/>
              <a:ea typeface="Roboto"/>
              <a:cs typeface="Roboto"/>
              <a:sym typeface="Arial"/>
            </a:endParaRPr>
          </a:p>
        </p:txBody>
      </p:sp>
      <p:sp>
        <p:nvSpPr>
          <p:cNvPr id="6" name="Google Shape;308;p14">
            <a:extLst>
              <a:ext uri="{FF2B5EF4-FFF2-40B4-BE49-F238E27FC236}">
                <a16:creationId xmlns:a16="http://schemas.microsoft.com/office/drawing/2014/main" id="{1D5637BB-7B59-1AE2-AEB3-0599F7267F50}"/>
              </a:ext>
            </a:extLst>
          </p:cNvPr>
          <p:cNvSpPr/>
          <p:nvPr/>
        </p:nvSpPr>
        <p:spPr>
          <a:xfrm>
            <a:off x="6096000" y="2725883"/>
            <a:ext cx="1814818" cy="38811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FFFFFF"/>
                </a:solidFill>
                <a:effectLst/>
                <a:uLnTx/>
                <a:uFillTx/>
                <a:latin typeface="Roboto"/>
                <a:ea typeface="Roboto"/>
                <a:cs typeface="Roboto"/>
                <a:sym typeface="Roboto"/>
              </a:rPr>
              <a:t>LINGUAGEM</a:t>
            </a:r>
            <a:endParaRPr kumimoji="0" lang="pt-BR"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308;p14">
            <a:extLst>
              <a:ext uri="{FF2B5EF4-FFF2-40B4-BE49-F238E27FC236}">
                <a16:creationId xmlns:a16="http://schemas.microsoft.com/office/drawing/2014/main" id="{71A0319C-CCB3-FFCA-4685-1B132C427754}"/>
              </a:ext>
            </a:extLst>
          </p:cNvPr>
          <p:cNvSpPr/>
          <p:nvPr/>
        </p:nvSpPr>
        <p:spPr>
          <a:xfrm>
            <a:off x="9918583" y="2725882"/>
            <a:ext cx="1814818" cy="38811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FFFFFF"/>
                </a:solidFill>
                <a:effectLst/>
                <a:uLnTx/>
                <a:uFillTx/>
                <a:latin typeface="Roboto"/>
                <a:ea typeface="Roboto"/>
                <a:cs typeface="Roboto"/>
                <a:sym typeface="Roboto"/>
              </a:rPr>
              <a:t>AUDIO</a:t>
            </a:r>
            <a:endParaRPr kumimoji="0" lang="pt-BR"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Google Shape;308;p14">
            <a:extLst>
              <a:ext uri="{FF2B5EF4-FFF2-40B4-BE49-F238E27FC236}">
                <a16:creationId xmlns:a16="http://schemas.microsoft.com/office/drawing/2014/main" id="{77A16063-EF7D-49FE-9766-957F33430C04}"/>
              </a:ext>
            </a:extLst>
          </p:cNvPr>
          <p:cNvSpPr/>
          <p:nvPr/>
        </p:nvSpPr>
        <p:spPr>
          <a:xfrm>
            <a:off x="8007291" y="2725881"/>
            <a:ext cx="1814818" cy="38811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FFFFFF"/>
                </a:solidFill>
                <a:effectLst/>
                <a:uLnTx/>
                <a:uFillTx/>
                <a:latin typeface="Roboto"/>
                <a:ea typeface="Roboto"/>
                <a:cs typeface="Roboto"/>
                <a:sym typeface="Roboto"/>
              </a:rPr>
              <a:t>IMAGEM</a:t>
            </a:r>
            <a:endParaRPr kumimoji="0" lang="pt-BR"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CaixaDeTexto 9">
            <a:extLst>
              <a:ext uri="{FF2B5EF4-FFF2-40B4-BE49-F238E27FC236}">
                <a16:creationId xmlns:a16="http://schemas.microsoft.com/office/drawing/2014/main" id="{0EFE8851-70F7-7D22-0D08-358E3D33533E}"/>
              </a:ext>
            </a:extLst>
          </p:cNvPr>
          <p:cNvSpPr txBox="1"/>
          <p:nvPr/>
        </p:nvSpPr>
        <p:spPr>
          <a:xfrm>
            <a:off x="6095999" y="3214129"/>
            <a:ext cx="1814818" cy="11695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GPT 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GPT 3,5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GPT 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Moderation</a:t>
            </a:r>
            <a:endPar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Embeddings</a:t>
            </a:r>
            <a:endPar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1" name="CaixaDeTexto 10">
            <a:extLst>
              <a:ext uri="{FF2B5EF4-FFF2-40B4-BE49-F238E27FC236}">
                <a16:creationId xmlns:a16="http://schemas.microsoft.com/office/drawing/2014/main" id="{32C64F55-5556-23BD-E558-354F697F4079}"/>
              </a:ext>
            </a:extLst>
          </p:cNvPr>
          <p:cNvSpPr txBox="1"/>
          <p:nvPr/>
        </p:nvSpPr>
        <p:spPr>
          <a:xfrm>
            <a:off x="8007290" y="3214125"/>
            <a:ext cx="181481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DALL-E</a:t>
            </a:r>
          </a:p>
        </p:txBody>
      </p:sp>
      <p:sp>
        <p:nvSpPr>
          <p:cNvPr id="12" name="CaixaDeTexto 11">
            <a:extLst>
              <a:ext uri="{FF2B5EF4-FFF2-40B4-BE49-F238E27FC236}">
                <a16:creationId xmlns:a16="http://schemas.microsoft.com/office/drawing/2014/main" id="{5CFA6354-EE84-4FDE-BD81-9123D175F881}"/>
              </a:ext>
            </a:extLst>
          </p:cNvPr>
          <p:cNvSpPr txBox="1"/>
          <p:nvPr/>
        </p:nvSpPr>
        <p:spPr>
          <a:xfrm>
            <a:off x="9918583" y="3214124"/>
            <a:ext cx="181481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Whisper</a:t>
            </a:r>
            <a:endPar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3" name="Google Shape;308;p14">
            <a:extLst>
              <a:ext uri="{FF2B5EF4-FFF2-40B4-BE49-F238E27FC236}">
                <a16:creationId xmlns:a16="http://schemas.microsoft.com/office/drawing/2014/main" id="{B6ACE860-3E98-08FB-2ED1-D3672E95BC93}"/>
              </a:ext>
            </a:extLst>
          </p:cNvPr>
          <p:cNvSpPr/>
          <p:nvPr/>
        </p:nvSpPr>
        <p:spPr>
          <a:xfrm>
            <a:off x="6095999" y="1476781"/>
            <a:ext cx="5637401" cy="573024"/>
          </a:xfrm>
          <a:prstGeom prst="rect">
            <a:avLst/>
          </a:prstGeom>
          <a:solidFill>
            <a:srgbClr val="E0375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FFFFFF"/>
                </a:solidFill>
                <a:effectLst/>
                <a:uLnTx/>
                <a:uFillTx/>
                <a:latin typeface="Roboto"/>
                <a:ea typeface="Roboto"/>
                <a:cs typeface="Roboto"/>
                <a:sym typeface="Roboto"/>
              </a:rPr>
              <a:t>OPENAI</a:t>
            </a:r>
            <a:endParaRPr kumimoji="0" lang="pt-BR" sz="1600" b="0" i="0" u="none" strike="noStrike" kern="0" cap="none" spc="0" normalizeH="0" baseline="0" noProof="0" dirty="0">
              <a:ln>
                <a:noFill/>
              </a:ln>
              <a:solidFill>
                <a:srgbClr val="FFFFFF"/>
              </a:solidFill>
              <a:effectLst/>
              <a:uLnTx/>
              <a:uFillTx/>
              <a:latin typeface="Arial"/>
              <a:cs typeface="Arial"/>
              <a:sym typeface="Arial"/>
            </a:endParaRPr>
          </a:p>
        </p:txBody>
      </p:sp>
      <p:sp>
        <p:nvSpPr>
          <p:cNvPr id="3" name="Google Shape;308;p14">
            <a:extLst>
              <a:ext uri="{FF2B5EF4-FFF2-40B4-BE49-F238E27FC236}">
                <a16:creationId xmlns:a16="http://schemas.microsoft.com/office/drawing/2014/main" id="{EB470AE1-CBD4-490E-7DDA-5EDC711C0576}"/>
              </a:ext>
            </a:extLst>
          </p:cNvPr>
          <p:cNvSpPr/>
          <p:nvPr/>
        </p:nvSpPr>
        <p:spPr>
          <a:xfrm>
            <a:off x="6095999" y="4483809"/>
            <a:ext cx="1814818" cy="38811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FFFFFF"/>
                </a:solidFill>
                <a:effectLst/>
                <a:uLnTx/>
                <a:uFillTx/>
                <a:latin typeface="Roboto"/>
                <a:ea typeface="Roboto"/>
                <a:cs typeface="Roboto"/>
                <a:sym typeface="Roboto"/>
              </a:rPr>
              <a:t>REFLEXÃO</a:t>
            </a:r>
            <a:endParaRPr kumimoji="0" lang="pt-BR"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CaixaDeTexto 4">
            <a:extLst>
              <a:ext uri="{FF2B5EF4-FFF2-40B4-BE49-F238E27FC236}">
                <a16:creationId xmlns:a16="http://schemas.microsoft.com/office/drawing/2014/main" id="{CCAAC56D-3575-EE9E-63CB-FCAE33F96C15}"/>
              </a:ext>
            </a:extLst>
          </p:cNvPr>
          <p:cNvSpPr txBox="1"/>
          <p:nvPr/>
        </p:nvSpPr>
        <p:spPr>
          <a:xfrm>
            <a:off x="6095998" y="4972055"/>
            <a:ext cx="1814818"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o1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dirty="0">
                <a:solidFill>
                  <a:srgbClr val="94A2AC"/>
                </a:solidFill>
                <a:latin typeface="Roboto"/>
                <a:ea typeface="Roboto"/>
                <a:cs typeface="Roboto"/>
                <a:sym typeface="Roboto"/>
              </a:rPr>
              <a:t>o3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o4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CARGA DE DOCUMENTO</a:t>
            </a:r>
            <a:r>
              <a:rPr lang="pt-BR" sz="2800" b="1" dirty="0">
                <a:solidFill>
                  <a:srgbClr val="E0375F"/>
                </a:solidFill>
                <a:latin typeface="Roboto"/>
                <a:ea typeface="Roboto"/>
                <a:cs typeface="Roboto"/>
                <a:sym typeface="Roboto"/>
              </a:rPr>
              <a:t> PDF</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O processo é muito similar. Desta vez vamos utilizar uma indexação diferente, chamada FAISS, criado pelo Facebook para buscar similaridade em textos.</a:t>
            </a: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Precisamos instalar as bibliotecas de leitura de PDF e do FAISS.</a:t>
            </a:r>
          </a:p>
        </p:txBody>
      </p:sp>
      <p:sp>
        <p:nvSpPr>
          <p:cNvPr id="2" name="CaixaDeTexto 1">
            <a:extLst>
              <a:ext uri="{FF2B5EF4-FFF2-40B4-BE49-F238E27FC236}">
                <a16:creationId xmlns:a16="http://schemas.microsoft.com/office/drawing/2014/main" id="{45EFF61F-605F-A9AF-85B5-4185B44AEBE9}"/>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r>
              <a:rPr lang="pt-BR" dirty="0"/>
              <a:t>https://engineering.fb.com/2017/03/29/data-infrastructure/faiss-a-library-for-efficient-similarity-search/</a:t>
            </a:r>
          </a:p>
        </p:txBody>
      </p:sp>
      <p:sp>
        <p:nvSpPr>
          <p:cNvPr id="6" name="CaixaDeTexto 5">
            <a:extLst>
              <a:ext uri="{FF2B5EF4-FFF2-40B4-BE49-F238E27FC236}">
                <a16:creationId xmlns:a16="http://schemas.microsoft.com/office/drawing/2014/main" id="{A6E24FB1-734C-5355-E511-E62388E76BAE}"/>
              </a:ext>
            </a:extLst>
          </p:cNvPr>
          <p:cNvSpPr txBox="1"/>
          <p:nvPr/>
        </p:nvSpPr>
        <p:spPr>
          <a:xfrm>
            <a:off x="280414" y="2255306"/>
            <a:ext cx="11606785" cy="402169"/>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fr-FR" dirty="0"/>
              <a:t>!</a:t>
            </a:r>
            <a:r>
              <a:rPr lang="fr-FR" dirty="0" err="1"/>
              <a:t>pip</a:t>
            </a:r>
            <a:r>
              <a:rPr lang="fr-FR" dirty="0"/>
              <a:t> </a:t>
            </a:r>
            <a:r>
              <a:rPr lang="fr-FR" dirty="0" err="1"/>
              <a:t>install</a:t>
            </a:r>
            <a:r>
              <a:rPr lang="fr-FR" dirty="0"/>
              <a:t> </a:t>
            </a:r>
            <a:r>
              <a:rPr lang="fr-FR" dirty="0" err="1"/>
              <a:t>pypdf</a:t>
            </a:r>
            <a:r>
              <a:rPr lang="fr-FR" dirty="0"/>
              <a:t> </a:t>
            </a:r>
            <a:r>
              <a:rPr lang="fr-FR" dirty="0" err="1"/>
              <a:t>faiss-cpu</a:t>
            </a:r>
            <a:endParaRPr lang="pt-BR" dirty="0"/>
          </a:p>
        </p:txBody>
      </p:sp>
      <p:sp>
        <p:nvSpPr>
          <p:cNvPr id="10" name="CaixaDeTexto 9">
            <a:extLst>
              <a:ext uri="{FF2B5EF4-FFF2-40B4-BE49-F238E27FC236}">
                <a16:creationId xmlns:a16="http://schemas.microsoft.com/office/drawing/2014/main" id="{5206AB06-2787-1E74-0836-CB2B2282CF0D}"/>
              </a:ext>
            </a:extLst>
          </p:cNvPr>
          <p:cNvSpPr txBox="1"/>
          <p:nvPr/>
        </p:nvSpPr>
        <p:spPr>
          <a:xfrm>
            <a:off x="292607" y="2775041"/>
            <a:ext cx="11606785" cy="805723"/>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fr-FR" dirty="0" err="1"/>
              <a:t>from</a:t>
            </a:r>
            <a:r>
              <a:rPr lang="fr-FR" dirty="0"/>
              <a:t> </a:t>
            </a:r>
            <a:r>
              <a:rPr lang="fr-FR" dirty="0" err="1"/>
              <a:t>langchain.vectorstores</a:t>
            </a:r>
            <a:r>
              <a:rPr lang="fr-FR" dirty="0"/>
              <a:t> import FAISS</a:t>
            </a:r>
          </a:p>
          <a:p>
            <a:r>
              <a:rPr lang="fr-FR" dirty="0" err="1"/>
              <a:t>from</a:t>
            </a:r>
            <a:r>
              <a:rPr lang="fr-FR" dirty="0"/>
              <a:t> </a:t>
            </a:r>
            <a:r>
              <a:rPr lang="fr-FR" dirty="0" err="1"/>
              <a:t>langchain.embeddings.openai</a:t>
            </a:r>
            <a:r>
              <a:rPr lang="fr-FR" dirty="0"/>
              <a:t> import </a:t>
            </a:r>
            <a:r>
              <a:rPr lang="fr-FR" dirty="0" err="1"/>
              <a:t>OpenAIEmbeddings</a:t>
            </a:r>
            <a:endParaRPr lang="fr-FR" dirty="0"/>
          </a:p>
          <a:p>
            <a:r>
              <a:rPr lang="pt-BR" dirty="0" err="1"/>
              <a:t>from</a:t>
            </a:r>
            <a:r>
              <a:rPr lang="pt-BR" dirty="0"/>
              <a:t> </a:t>
            </a:r>
            <a:r>
              <a:rPr lang="pt-BR" dirty="0" err="1"/>
              <a:t>langchain.document_loaders</a:t>
            </a:r>
            <a:r>
              <a:rPr lang="pt-BR" dirty="0"/>
              <a:t> </a:t>
            </a:r>
            <a:r>
              <a:rPr lang="pt-BR" dirty="0" err="1"/>
              <a:t>import</a:t>
            </a:r>
            <a:r>
              <a:rPr lang="pt-BR" dirty="0"/>
              <a:t> </a:t>
            </a:r>
            <a:r>
              <a:rPr lang="pt-BR" dirty="0" err="1"/>
              <a:t>PyPDFLoader</a:t>
            </a:r>
            <a:endParaRPr lang="pt-BR" dirty="0"/>
          </a:p>
        </p:txBody>
      </p:sp>
      <p:sp>
        <p:nvSpPr>
          <p:cNvPr id="15" name="CaixaDeTexto 14">
            <a:extLst>
              <a:ext uri="{FF2B5EF4-FFF2-40B4-BE49-F238E27FC236}">
                <a16:creationId xmlns:a16="http://schemas.microsoft.com/office/drawing/2014/main" id="{44B171B3-30EE-396C-D071-E6BAFA6B43D4}"/>
              </a:ext>
            </a:extLst>
          </p:cNvPr>
          <p:cNvSpPr txBox="1"/>
          <p:nvPr/>
        </p:nvSpPr>
        <p:spPr>
          <a:xfrm>
            <a:off x="292607" y="3695700"/>
            <a:ext cx="11606785" cy="1057275"/>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fr-FR" dirty="0"/>
              <a:t>loader = </a:t>
            </a:r>
            <a:r>
              <a:rPr lang="fr-FR" dirty="0" err="1"/>
              <a:t>PyPDFLoader</a:t>
            </a:r>
            <a:r>
              <a:rPr lang="fr-FR" dirty="0"/>
              <a:t>("SM-A146M_Emb_BR_Rev.1.2.pdf")</a:t>
            </a:r>
          </a:p>
          <a:p>
            <a:r>
              <a:rPr lang="fr-FR" dirty="0"/>
              <a:t>pages = </a:t>
            </a:r>
            <a:r>
              <a:rPr lang="fr-FR" dirty="0" err="1"/>
              <a:t>loader.load_and_split</a:t>
            </a:r>
            <a:r>
              <a:rPr lang="fr-FR" dirty="0"/>
              <a:t>()</a:t>
            </a:r>
          </a:p>
          <a:p>
            <a:endParaRPr lang="fr-FR" dirty="0"/>
          </a:p>
          <a:p>
            <a:r>
              <a:rPr lang="fr-FR" dirty="0" err="1"/>
              <a:t>faiss_index</a:t>
            </a:r>
            <a:r>
              <a:rPr lang="fr-FR" dirty="0"/>
              <a:t> = </a:t>
            </a:r>
            <a:r>
              <a:rPr lang="fr-FR" dirty="0" err="1"/>
              <a:t>FAISS.from_documents</a:t>
            </a:r>
            <a:r>
              <a:rPr lang="fr-FR" dirty="0"/>
              <a:t>(pages, </a:t>
            </a:r>
            <a:r>
              <a:rPr lang="fr-FR" dirty="0" err="1"/>
              <a:t>OpenAIEmbeddings</a:t>
            </a:r>
            <a:r>
              <a:rPr lang="fr-FR" dirty="0"/>
              <a:t>())</a:t>
            </a:r>
            <a:endParaRPr lang="pt-BR" dirty="0"/>
          </a:p>
        </p:txBody>
      </p:sp>
      <p:sp>
        <p:nvSpPr>
          <p:cNvPr id="16" name="CaixaDeTexto 15">
            <a:extLst>
              <a:ext uri="{FF2B5EF4-FFF2-40B4-BE49-F238E27FC236}">
                <a16:creationId xmlns:a16="http://schemas.microsoft.com/office/drawing/2014/main" id="{356B2F25-3FA9-C7F3-A253-DAE3F5E31125}"/>
              </a:ext>
            </a:extLst>
          </p:cNvPr>
          <p:cNvSpPr txBox="1"/>
          <p:nvPr/>
        </p:nvSpPr>
        <p:spPr>
          <a:xfrm>
            <a:off x="280413" y="4867911"/>
            <a:ext cx="11606785" cy="1057275"/>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fr-FR" dirty="0"/>
              <a:t>docs = </a:t>
            </a:r>
            <a:r>
              <a:rPr lang="fr-FR" dirty="0" err="1"/>
              <a:t>faiss_index.similarity_search</a:t>
            </a:r>
            <a:r>
              <a:rPr lang="fr-FR" dirty="0"/>
              <a:t>("O que </a:t>
            </a:r>
            <a:r>
              <a:rPr lang="fr-FR" dirty="0" err="1"/>
              <a:t>fazer</a:t>
            </a:r>
            <a:r>
              <a:rPr lang="fr-FR" dirty="0"/>
              <a:t> se o </a:t>
            </a:r>
            <a:r>
              <a:rPr lang="fr-FR" dirty="0" err="1"/>
              <a:t>aparelho</a:t>
            </a:r>
            <a:r>
              <a:rPr lang="fr-FR" dirty="0"/>
              <a:t> </a:t>
            </a:r>
            <a:r>
              <a:rPr lang="fr-FR" dirty="0" err="1"/>
              <a:t>não</a:t>
            </a:r>
            <a:r>
              <a:rPr lang="fr-FR" dirty="0"/>
              <a:t> ligar??", k=2)</a:t>
            </a:r>
          </a:p>
          <a:p>
            <a:r>
              <a:rPr lang="fr-FR" dirty="0"/>
              <a:t>for doc in docs:</a:t>
            </a:r>
          </a:p>
          <a:p>
            <a:r>
              <a:rPr lang="fr-FR" dirty="0"/>
              <a:t>    </a:t>
            </a:r>
            <a:r>
              <a:rPr lang="fr-FR" dirty="0" err="1"/>
              <a:t>print</a:t>
            </a:r>
            <a:r>
              <a:rPr lang="fr-FR" dirty="0"/>
              <a:t>(</a:t>
            </a:r>
            <a:r>
              <a:rPr lang="fr-FR" dirty="0" err="1"/>
              <a:t>str</a:t>
            </a:r>
            <a:r>
              <a:rPr lang="fr-FR" dirty="0"/>
              <a:t>(</a:t>
            </a:r>
            <a:r>
              <a:rPr lang="fr-FR" dirty="0" err="1"/>
              <a:t>doc.metadata</a:t>
            </a:r>
            <a:r>
              <a:rPr lang="fr-FR" dirty="0"/>
              <a:t>["page"]) + ":", </a:t>
            </a:r>
            <a:r>
              <a:rPr lang="fr-FR" dirty="0" err="1"/>
              <a:t>doc.page_content</a:t>
            </a:r>
            <a:r>
              <a:rPr lang="fr-FR" dirty="0"/>
              <a:t>[:300])</a:t>
            </a:r>
            <a:endParaRPr lang="pt-BR" dirty="0"/>
          </a:p>
        </p:txBody>
      </p:sp>
      <p:sp>
        <p:nvSpPr>
          <p:cNvPr id="17" name="Retângulo 16">
            <a:extLst>
              <a:ext uri="{FF2B5EF4-FFF2-40B4-BE49-F238E27FC236}">
                <a16:creationId xmlns:a16="http://schemas.microsoft.com/office/drawing/2014/main" id="{7B9E4A2B-3FB9-9FC7-1325-D2410E21F0D6}"/>
              </a:ext>
            </a:extLst>
          </p:cNvPr>
          <p:cNvSpPr/>
          <p:nvPr/>
        </p:nvSpPr>
        <p:spPr>
          <a:xfrm>
            <a:off x="8324851" y="3804832"/>
            <a:ext cx="3562348" cy="776693"/>
          </a:xfrm>
          <a:prstGeom prst="rect">
            <a:avLst/>
          </a:prstGeom>
          <a:solidFill>
            <a:srgbClr val="E0375F"/>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atin typeface="Roboto" panose="02000000000000000000" pitchFamily="2" charset="0"/>
                <a:ea typeface="Roboto" panose="02000000000000000000" pitchFamily="2" charset="0"/>
                <a:cs typeface="Roboto" panose="02000000000000000000" pitchFamily="2" charset="0"/>
              </a:rPr>
              <a:t>Os </a:t>
            </a:r>
            <a:r>
              <a:rPr lang="pt-BR" dirty="0" err="1">
                <a:latin typeface="Roboto" panose="02000000000000000000" pitchFamily="2" charset="0"/>
                <a:ea typeface="Roboto" panose="02000000000000000000" pitchFamily="2" charset="0"/>
                <a:cs typeface="Roboto" panose="02000000000000000000" pitchFamily="2" charset="0"/>
              </a:rPr>
              <a:t>embeddings</a:t>
            </a:r>
            <a:r>
              <a:rPr lang="pt-BR" dirty="0">
                <a:latin typeface="Roboto" panose="02000000000000000000" pitchFamily="2" charset="0"/>
                <a:ea typeface="Roboto" panose="02000000000000000000" pitchFamily="2" charset="0"/>
                <a:cs typeface="Roboto" panose="02000000000000000000" pitchFamily="2" charset="0"/>
              </a:rPr>
              <a:t> neste caso serão gerados pela OpenAI</a:t>
            </a:r>
          </a:p>
        </p:txBody>
      </p:sp>
    </p:spTree>
    <p:extLst>
      <p:ext uri="{BB962C8B-B14F-4D97-AF65-F5344CB8AC3E}">
        <p14:creationId xmlns:p14="http://schemas.microsoft.com/office/powerpoint/2010/main" val="3321029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CARGA DE DOCUMENTO</a:t>
            </a:r>
            <a:r>
              <a:rPr lang="pt-BR" sz="2800" b="1" dirty="0">
                <a:solidFill>
                  <a:srgbClr val="E0375F"/>
                </a:solidFill>
                <a:latin typeface="Roboto"/>
                <a:ea typeface="Roboto"/>
                <a:cs typeface="Roboto"/>
                <a:sym typeface="Roboto"/>
              </a:rPr>
              <a:t> PDF</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Somente com os </a:t>
            </a:r>
            <a:r>
              <a:rPr lang="pt-BR" sz="1800" dirty="0" err="1">
                <a:solidFill>
                  <a:srgbClr val="94A2AC"/>
                </a:solidFill>
                <a:latin typeface="Roboto"/>
                <a:ea typeface="Roboto"/>
                <a:cs typeface="Roboto"/>
                <a:sym typeface="Roboto"/>
              </a:rPr>
              <a:t>embeddings</a:t>
            </a:r>
            <a:r>
              <a:rPr lang="pt-BR" sz="1800" dirty="0">
                <a:solidFill>
                  <a:srgbClr val="94A2AC"/>
                </a:solidFill>
                <a:latin typeface="Roboto"/>
                <a:ea typeface="Roboto"/>
                <a:cs typeface="Roboto"/>
                <a:sym typeface="Roboto"/>
              </a:rPr>
              <a:t> e a busca por similaridade do FAISS, o resultado foi este:</a:t>
            </a:r>
          </a:p>
        </p:txBody>
      </p:sp>
      <p:sp>
        <p:nvSpPr>
          <p:cNvPr id="2" name="CaixaDeTexto 1">
            <a:extLst>
              <a:ext uri="{FF2B5EF4-FFF2-40B4-BE49-F238E27FC236}">
                <a16:creationId xmlns:a16="http://schemas.microsoft.com/office/drawing/2014/main" id="{45EFF61F-605F-A9AF-85B5-4185B44AEBE9}"/>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r>
              <a:rPr lang="pt-BR" dirty="0"/>
              <a:t>https://engineering.fb.com/2017/03/29/data-infrastructure/faiss-a-library-for-efficient-similarity-search/</a:t>
            </a:r>
          </a:p>
        </p:txBody>
      </p:sp>
      <p:sp>
        <p:nvSpPr>
          <p:cNvPr id="7" name="CaixaDeTexto 6">
            <a:extLst>
              <a:ext uri="{FF2B5EF4-FFF2-40B4-BE49-F238E27FC236}">
                <a16:creationId xmlns:a16="http://schemas.microsoft.com/office/drawing/2014/main" id="{8C066E1F-F27F-1A3D-D7B9-C5EEAE4EA2BB}"/>
              </a:ext>
            </a:extLst>
          </p:cNvPr>
          <p:cNvSpPr txBox="1"/>
          <p:nvPr/>
        </p:nvSpPr>
        <p:spPr>
          <a:xfrm>
            <a:off x="423862" y="1562245"/>
            <a:ext cx="11344275" cy="4832092"/>
          </a:xfrm>
          <a:prstGeom prst="rect">
            <a:avLst/>
          </a:prstGeom>
          <a:noFill/>
        </p:spPr>
        <p:txBody>
          <a:bodyPr wrap="square">
            <a:spAutoFit/>
          </a:bodyPr>
          <a:lstStyle/>
          <a:p>
            <a:r>
              <a:rPr lang="pt-BR" dirty="0">
                <a:latin typeface="Roboto" panose="02000000000000000000" pitchFamily="2" charset="0"/>
                <a:ea typeface="Roboto" panose="02000000000000000000" pitchFamily="2" charset="0"/>
                <a:cs typeface="Roboto" panose="02000000000000000000" pitchFamily="2" charset="0"/>
              </a:rPr>
              <a:t>12: Primeiros passos</a:t>
            </a:r>
          </a:p>
          <a:p>
            <a:r>
              <a:rPr lang="pt-BR" dirty="0">
                <a:latin typeface="Roboto" panose="02000000000000000000" pitchFamily="2" charset="0"/>
                <a:ea typeface="Roboto" panose="02000000000000000000" pitchFamily="2" charset="0"/>
                <a:cs typeface="Roboto" panose="02000000000000000000" pitchFamily="2" charset="0"/>
              </a:rPr>
              <a:t>13</a:t>
            </a:r>
          </a:p>
          <a:p>
            <a:r>
              <a:rPr lang="pt-BR" dirty="0">
                <a:latin typeface="Roboto" panose="02000000000000000000" pitchFamily="2" charset="0"/>
                <a:ea typeface="Roboto" panose="02000000000000000000" pitchFamily="2" charset="0"/>
                <a:cs typeface="Roboto" panose="02000000000000000000" pitchFamily="2" charset="0"/>
              </a:rPr>
              <a:t>Ligar ou desligar seu aparelho</a:t>
            </a:r>
          </a:p>
          <a:p>
            <a:r>
              <a:rPr lang="pt-BR" dirty="0">
                <a:latin typeface="Roboto" panose="02000000000000000000" pitchFamily="2" charset="0"/>
                <a:ea typeface="Roboto" panose="02000000000000000000" pitchFamily="2" charset="0"/>
                <a:cs typeface="Roboto" panose="02000000000000000000" pitchFamily="2" charset="0"/>
              </a:rPr>
              <a:t>Siga todos os avisos e instruções recomendadas pelo pessoal autorizado em áreas </a:t>
            </a:r>
          </a:p>
          <a:p>
            <a:r>
              <a:rPr lang="pt-BR" dirty="0">
                <a:latin typeface="Roboto" panose="02000000000000000000" pitchFamily="2" charset="0"/>
                <a:ea typeface="Roboto" panose="02000000000000000000" pitchFamily="2" charset="0"/>
                <a:cs typeface="Roboto" panose="02000000000000000000" pitchFamily="2" charset="0"/>
              </a:rPr>
              <a:t>onde aparelhos sem fio são proibidos, tais como aviões e hospitais.</a:t>
            </a:r>
          </a:p>
          <a:p>
            <a:r>
              <a:rPr lang="pt-BR" dirty="0">
                <a:latin typeface="Roboto" panose="02000000000000000000" pitchFamily="2" charset="0"/>
                <a:ea typeface="Roboto" panose="02000000000000000000" pitchFamily="2" charset="0"/>
                <a:cs typeface="Roboto" panose="02000000000000000000" pitchFamily="2" charset="0"/>
              </a:rPr>
              <a:t>Tecla Lateral</a:t>
            </a:r>
          </a:p>
          <a:p>
            <a:r>
              <a:rPr lang="pt-BR" dirty="0">
                <a:latin typeface="Roboto" panose="02000000000000000000" pitchFamily="2" charset="0"/>
                <a:ea typeface="Roboto" panose="02000000000000000000" pitchFamily="2" charset="0"/>
                <a:cs typeface="Roboto" panose="02000000000000000000" pitchFamily="2" charset="0"/>
              </a:rPr>
              <a:t>Ligar o aparelho</a:t>
            </a:r>
          </a:p>
          <a:p>
            <a:r>
              <a:rPr lang="pt-BR" dirty="0">
                <a:latin typeface="Roboto" panose="02000000000000000000" pitchFamily="2" charset="0"/>
                <a:ea typeface="Roboto" panose="02000000000000000000" pitchFamily="2" charset="0"/>
                <a:cs typeface="Roboto" panose="02000000000000000000" pitchFamily="2" charset="0"/>
              </a:rPr>
              <a:t>Mantenha pressionada a Tecla Lateral por alguns segundos para ligar o aparelho.</a:t>
            </a:r>
          </a:p>
          <a:p>
            <a:r>
              <a:rPr lang="pt-BR" dirty="0">
                <a:latin typeface="Roboto" panose="02000000000000000000" pitchFamily="2" charset="0"/>
                <a:ea typeface="Roboto" panose="02000000000000000000" pitchFamily="2" charset="0"/>
                <a:cs typeface="Roboto" panose="02000000000000000000" pitchFamily="2" charset="0"/>
              </a:rPr>
              <a:t>Desligar o aparelho</a:t>
            </a:r>
          </a:p>
          <a:p>
            <a:r>
              <a:rPr lang="pt-BR" dirty="0">
                <a:latin typeface="Roboto" panose="02000000000000000000" pitchFamily="2" charset="0"/>
                <a:ea typeface="Roboto" panose="02000000000000000000" pitchFamily="2" charset="0"/>
                <a:cs typeface="Roboto" panose="02000000000000000000" pitchFamily="2" charset="0"/>
              </a:rPr>
              <a:t>1 Para desligar o aparelho, mantenha as teclas Lateral e Diminuir volume pressionadas </a:t>
            </a:r>
          </a:p>
          <a:p>
            <a:r>
              <a:rPr lang="pt-BR" dirty="0">
                <a:latin typeface="Roboto" panose="02000000000000000000" pitchFamily="2" charset="0"/>
                <a:ea typeface="Roboto" panose="02000000000000000000" pitchFamily="2" charset="0"/>
                <a:cs typeface="Roboto" panose="02000000000000000000" pitchFamily="2" charset="0"/>
              </a:rPr>
              <a:t>simultaneamente. Como alternativa, abra o painel de notificações e toque em </a:t>
            </a:r>
          </a:p>
          <a:p>
            <a:r>
              <a:rPr lang="pt-BR" dirty="0">
                <a:latin typeface="Roboto" panose="02000000000000000000" pitchFamily="2" charset="0"/>
                <a:ea typeface="Roboto" panose="02000000000000000000" pitchFamily="2" charset="0"/>
                <a:cs typeface="Roboto" panose="02000000000000000000" pitchFamily="2" charset="0"/>
              </a:rPr>
              <a:t> .</a:t>
            </a:r>
          </a:p>
          <a:p>
            <a:r>
              <a:rPr lang="pt-BR" dirty="0">
                <a:latin typeface="Roboto" panose="02000000000000000000" pitchFamily="2" charset="0"/>
                <a:ea typeface="Roboto" panose="02000000000000000000" pitchFamily="2" charset="0"/>
                <a:cs typeface="Roboto" panose="02000000000000000000" pitchFamily="2" charset="0"/>
              </a:rPr>
              <a:t>2 Toque em Desligar .</a:t>
            </a:r>
          </a:p>
          <a:p>
            <a:r>
              <a:rPr lang="pt-BR" dirty="0">
                <a:latin typeface="Roboto" panose="02000000000000000000" pitchFamily="2" charset="0"/>
                <a:ea typeface="Roboto" panose="02000000000000000000" pitchFamily="2" charset="0"/>
                <a:cs typeface="Roboto" panose="02000000000000000000" pitchFamily="2" charset="0"/>
              </a:rPr>
              <a:t>Para reiniciar o aparelho, toque em Reiniciar .</a:t>
            </a:r>
          </a:p>
          <a:p>
            <a:r>
              <a:rPr lang="pt-BR" dirty="0">
                <a:latin typeface="Roboto" panose="02000000000000000000" pitchFamily="2" charset="0"/>
                <a:ea typeface="Roboto" panose="02000000000000000000" pitchFamily="2" charset="0"/>
                <a:cs typeface="Roboto" panose="02000000000000000000" pitchFamily="2" charset="0"/>
              </a:rPr>
              <a:t>Forçar reinício</a:t>
            </a:r>
          </a:p>
          <a:p>
            <a:r>
              <a:rPr lang="pt-BR" dirty="0">
                <a:latin typeface="Roboto" panose="02000000000000000000" pitchFamily="2" charset="0"/>
                <a:ea typeface="Roboto" panose="02000000000000000000" pitchFamily="2" charset="0"/>
                <a:cs typeface="Roboto" panose="02000000000000000000" pitchFamily="2" charset="0"/>
              </a:rPr>
              <a:t>Se o seu aparelho estiver travado e sem operação, mantenha as teclas Lateral e Diminuir volume pressionadas simultaneamente por aproximadamente 7 segundos  </a:t>
            </a:r>
          </a:p>
          <a:p>
            <a:r>
              <a:rPr lang="pt-BR" dirty="0">
                <a:latin typeface="Roboto" panose="02000000000000000000" pitchFamily="2" charset="0"/>
                <a:ea typeface="Roboto" panose="02000000000000000000" pitchFamily="2" charset="0"/>
                <a:cs typeface="Roboto" panose="02000000000000000000" pitchFamily="2" charset="0"/>
              </a:rPr>
              <a:t>para reiniciá-lo.</a:t>
            </a:r>
          </a:p>
          <a:p>
            <a:r>
              <a:rPr lang="pt-BR" dirty="0">
                <a:latin typeface="Roboto" panose="02000000000000000000" pitchFamily="2" charset="0"/>
                <a:ea typeface="Roboto" panose="02000000000000000000" pitchFamily="2" charset="0"/>
                <a:cs typeface="Roboto" panose="02000000000000000000" pitchFamily="2" charset="0"/>
              </a:rPr>
              <a:t>Configuração inicial</a:t>
            </a:r>
          </a:p>
          <a:p>
            <a:r>
              <a:rPr lang="pt-BR" dirty="0">
                <a:latin typeface="Roboto" panose="02000000000000000000" pitchFamily="2" charset="0"/>
                <a:ea typeface="Roboto" panose="02000000000000000000" pitchFamily="2" charset="0"/>
                <a:cs typeface="Roboto" panose="02000000000000000000" pitchFamily="2" charset="0"/>
              </a:rPr>
              <a:t>Ao ligar pela primeira vez ou após executar uma restauração de dados, siga as instruções na tela para configurá-lo.</a:t>
            </a:r>
          </a:p>
          <a:p>
            <a:r>
              <a:rPr lang="pt-BR" dirty="0">
                <a:latin typeface="Roboto" panose="02000000000000000000" pitchFamily="2" charset="0"/>
                <a:ea typeface="Roboto" panose="02000000000000000000" pitchFamily="2" charset="0"/>
                <a:cs typeface="Roboto" panose="02000000000000000000" pitchFamily="2" charset="0"/>
              </a:rPr>
              <a:t>Se você não se conectar a uma rede Wi-Fi, você não conseguirá definir algumas </a:t>
            </a:r>
          </a:p>
          <a:p>
            <a:r>
              <a:rPr lang="pt-BR" dirty="0">
                <a:latin typeface="Roboto" panose="02000000000000000000" pitchFamily="2" charset="0"/>
                <a:ea typeface="Roboto" panose="02000000000000000000" pitchFamily="2" charset="0"/>
                <a:cs typeface="Roboto" panose="02000000000000000000" pitchFamily="2" charset="0"/>
              </a:rPr>
              <a:t>funções do aparelho durante a configuração inicial....</a:t>
            </a:r>
          </a:p>
        </p:txBody>
      </p:sp>
    </p:spTree>
    <p:extLst>
      <p:ext uri="{BB962C8B-B14F-4D97-AF65-F5344CB8AC3E}">
        <p14:creationId xmlns:p14="http://schemas.microsoft.com/office/powerpoint/2010/main" val="2591949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CARGA DE DOCUMENTO</a:t>
            </a:r>
            <a:r>
              <a:rPr lang="pt-BR" sz="2800" b="1" dirty="0">
                <a:solidFill>
                  <a:srgbClr val="E0375F"/>
                </a:solidFill>
                <a:latin typeface="Roboto"/>
                <a:ea typeface="Roboto"/>
                <a:cs typeface="Roboto"/>
                <a:sym typeface="Roboto"/>
              </a:rPr>
              <a:t> PDF</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Agora vamos utilizar o LLM para gerar a resposta.</a:t>
            </a:r>
          </a:p>
        </p:txBody>
      </p:sp>
      <p:sp>
        <p:nvSpPr>
          <p:cNvPr id="2" name="CaixaDeTexto 1">
            <a:extLst>
              <a:ext uri="{FF2B5EF4-FFF2-40B4-BE49-F238E27FC236}">
                <a16:creationId xmlns:a16="http://schemas.microsoft.com/office/drawing/2014/main" id="{45EFF61F-605F-A9AF-85B5-4185B44AEBE9}"/>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r>
              <a:rPr lang="pt-BR" dirty="0"/>
              <a:t>https://engineering.fb.com/2017/03/29/data-infrastructure/faiss-a-library-for-efficient-similarity-search/</a:t>
            </a:r>
          </a:p>
        </p:txBody>
      </p:sp>
      <p:sp>
        <p:nvSpPr>
          <p:cNvPr id="6" name="CaixaDeTexto 5">
            <a:extLst>
              <a:ext uri="{FF2B5EF4-FFF2-40B4-BE49-F238E27FC236}">
                <a16:creationId xmlns:a16="http://schemas.microsoft.com/office/drawing/2014/main" id="{A6E24FB1-734C-5355-E511-E62388E76BAE}"/>
              </a:ext>
            </a:extLst>
          </p:cNvPr>
          <p:cNvSpPr txBox="1"/>
          <p:nvPr/>
        </p:nvSpPr>
        <p:spPr>
          <a:xfrm>
            <a:off x="280412" y="1702655"/>
            <a:ext cx="11606785" cy="402169"/>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index = </a:t>
            </a:r>
            <a:r>
              <a:rPr lang="en-US" dirty="0" err="1"/>
              <a:t>VectorstoreIndexCreator</a:t>
            </a:r>
            <a:r>
              <a:rPr lang="en-US" dirty="0"/>
              <a:t>(</a:t>
            </a:r>
            <a:r>
              <a:rPr lang="en-US" dirty="0" err="1"/>
              <a:t>vectorstore_cls</a:t>
            </a:r>
            <a:r>
              <a:rPr lang="en-US" dirty="0"/>
              <a:t>=FAISS).</a:t>
            </a:r>
            <a:r>
              <a:rPr lang="en-US" dirty="0" err="1"/>
              <a:t>from_loaders</a:t>
            </a:r>
            <a:r>
              <a:rPr lang="en-US" dirty="0"/>
              <a:t>([loader])</a:t>
            </a:r>
            <a:endParaRPr lang="pt-BR" dirty="0"/>
          </a:p>
        </p:txBody>
      </p:sp>
      <p:sp>
        <p:nvSpPr>
          <p:cNvPr id="10" name="CaixaDeTexto 9">
            <a:extLst>
              <a:ext uri="{FF2B5EF4-FFF2-40B4-BE49-F238E27FC236}">
                <a16:creationId xmlns:a16="http://schemas.microsoft.com/office/drawing/2014/main" id="{5206AB06-2787-1E74-0836-CB2B2282CF0D}"/>
              </a:ext>
            </a:extLst>
          </p:cNvPr>
          <p:cNvSpPr txBox="1"/>
          <p:nvPr/>
        </p:nvSpPr>
        <p:spPr>
          <a:xfrm>
            <a:off x="280411" y="2264920"/>
            <a:ext cx="11606785" cy="805723"/>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a:t>query = "O que fazer se o aparelho não ligar?“</a:t>
            </a:r>
          </a:p>
          <a:p>
            <a:r>
              <a:rPr lang="pt-BR" dirty="0"/>
              <a:t>response = </a:t>
            </a:r>
            <a:r>
              <a:rPr lang="pt-BR" dirty="0" err="1"/>
              <a:t>index.query</a:t>
            </a:r>
            <a:r>
              <a:rPr lang="pt-BR" dirty="0"/>
              <a:t>(query)</a:t>
            </a:r>
          </a:p>
          <a:p>
            <a:r>
              <a:rPr lang="pt-BR" dirty="0" err="1"/>
              <a:t>display_markdown</a:t>
            </a:r>
            <a:r>
              <a:rPr lang="pt-BR" dirty="0"/>
              <a:t>(response)</a:t>
            </a:r>
          </a:p>
        </p:txBody>
      </p:sp>
      <p:sp>
        <p:nvSpPr>
          <p:cNvPr id="4" name="CaixaDeTexto 3">
            <a:extLst>
              <a:ext uri="{FF2B5EF4-FFF2-40B4-BE49-F238E27FC236}">
                <a16:creationId xmlns:a16="http://schemas.microsoft.com/office/drawing/2014/main" id="{625919D3-A870-7409-F002-CDC97BC85286}"/>
              </a:ext>
            </a:extLst>
          </p:cNvPr>
          <p:cNvSpPr txBox="1"/>
          <p:nvPr/>
        </p:nvSpPr>
        <p:spPr>
          <a:xfrm>
            <a:off x="280411" y="3198932"/>
            <a:ext cx="11606784" cy="307777"/>
          </a:xfrm>
          <a:prstGeom prst="rect">
            <a:avLst/>
          </a:prstGeom>
          <a:noFill/>
        </p:spPr>
        <p:txBody>
          <a:bodyPr wrap="square">
            <a:spAutoFit/>
          </a:bodyPr>
          <a:lstStyle/>
          <a:p>
            <a:r>
              <a:rPr lang="pt-BR" b="0" i="0" dirty="0">
                <a:solidFill>
                  <a:srgbClr val="212121"/>
                </a:solidFill>
                <a:effectLst/>
                <a:latin typeface="Roboto" panose="02000000000000000000" pitchFamily="2" charset="0"/>
              </a:rPr>
              <a:t>Mantenha as teclas Lateral e Diminuir volume pressionadas por mais de 7 segundos para reiniciá-lo.</a:t>
            </a:r>
            <a:endParaRPr lang="pt-BR" dirty="0"/>
          </a:p>
        </p:txBody>
      </p:sp>
      <p:sp>
        <p:nvSpPr>
          <p:cNvPr id="5" name="CaixaDeTexto 4">
            <a:extLst>
              <a:ext uri="{FF2B5EF4-FFF2-40B4-BE49-F238E27FC236}">
                <a16:creationId xmlns:a16="http://schemas.microsoft.com/office/drawing/2014/main" id="{16055393-72ED-6DFD-F691-2E82D346C313}"/>
              </a:ext>
            </a:extLst>
          </p:cNvPr>
          <p:cNvSpPr txBox="1"/>
          <p:nvPr/>
        </p:nvSpPr>
        <p:spPr>
          <a:xfrm>
            <a:off x="280410" y="4742841"/>
            <a:ext cx="11606785" cy="402170"/>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response = </a:t>
            </a:r>
            <a:r>
              <a:rPr lang="en-US" dirty="0" err="1"/>
              <a:t>index.query_with_sources</a:t>
            </a:r>
            <a:r>
              <a:rPr lang="en-US" dirty="0"/>
              <a:t>(query)</a:t>
            </a:r>
            <a:endParaRPr lang="pt-BR" dirty="0"/>
          </a:p>
        </p:txBody>
      </p:sp>
      <p:sp>
        <p:nvSpPr>
          <p:cNvPr id="8" name="CaixaDeTexto 7">
            <a:extLst>
              <a:ext uri="{FF2B5EF4-FFF2-40B4-BE49-F238E27FC236}">
                <a16:creationId xmlns:a16="http://schemas.microsoft.com/office/drawing/2014/main" id="{AF64A23C-2A9C-EB82-8892-1BDD535A83F2}"/>
              </a:ext>
            </a:extLst>
          </p:cNvPr>
          <p:cNvSpPr txBox="1"/>
          <p:nvPr/>
        </p:nvSpPr>
        <p:spPr>
          <a:xfrm>
            <a:off x="280410" y="5269463"/>
            <a:ext cx="11606783" cy="523220"/>
          </a:xfrm>
          <a:prstGeom prst="rect">
            <a:avLst/>
          </a:prstGeom>
          <a:noFill/>
        </p:spPr>
        <p:txBody>
          <a:bodyPr wrap="square">
            <a:spAutoFit/>
          </a:bodyPr>
          <a:lstStyle/>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question</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'O que fazer se o aparelho não ligar?',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answer</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 Se o aparelho não ligar, mantenha as teclas Lateral e Diminuir volume pressionadas por mais de 7 segundos para reiniciá-lo.\n',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sources</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'SM-A146M_Emb_BR_Rev.1.2.pdf'}</a:t>
            </a:r>
            <a:endParaRPr lang="pt-BR" dirty="0">
              <a:latin typeface="Roboto" panose="02000000000000000000" pitchFamily="2" charset="0"/>
              <a:ea typeface="Roboto" panose="02000000000000000000" pitchFamily="2" charset="0"/>
              <a:cs typeface="Roboto" panose="02000000000000000000" pitchFamily="2" charset="0"/>
            </a:endParaRPr>
          </a:p>
        </p:txBody>
      </p:sp>
      <p:sp>
        <p:nvSpPr>
          <p:cNvPr id="9" name="Google Shape;307;p14">
            <a:extLst>
              <a:ext uri="{FF2B5EF4-FFF2-40B4-BE49-F238E27FC236}">
                <a16:creationId xmlns:a16="http://schemas.microsoft.com/office/drawing/2014/main" id="{424B4D43-A3E8-0F98-DBD6-6A1DC049C292}"/>
              </a:ext>
            </a:extLst>
          </p:cNvPr>
          <p:cNvSpPr txBox="1"/>
          <p:nvPr/>
        </p:nvSpPr>
        <p:spPr>
          <a:xfrm>
            <a:off x="280408" y="3910804"/>
            <a:ext cx="11606785"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Adicionando as fontes, se for necessário. Assim temos certeza da origem do documento quando for realizado alguma resposta.</a:t>
            </a:r>
          </a:p>
        </p:txBody>
      </p:sp>
    </p:spTree>
    <p:extLst>
      <p:ext uri="{BB962C8B-B14F-4D97-AF65-F5344CB8AC3E}">
        <p14:creationId xmlns:p14="http://schemas.microsoft.com/office/powerpoint/2010/main" val="236343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AGENTES</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O </a:t>
            </a:r>
            <a:r>
              <a:rPr lang="pt-BR" sz="1800" dirty="0" err="1">
                <a:solidFill>
                  <a:srgbClr val="94A2AC"/>
                </a:solidFill>
                <a:latin typeface="Roboto"/>
                <a:ea typeface="Roboto"/>
                <a:cs typeface="Roboto"/>
                <a:sym typeface="Roboto"/>
              </a:rPr>
              <a:t>Langchain</a:t>
            </a:r>
            <a:r>
              <a:rPr lang="pt-BR" sz="1800" dirty="0">
                <a:solidFill>
                  <a:srgbClr val="94A2AC"/>
                </a:solidFill>
                <a:latin typeface="Roboto"/>
                <a:ea typeface="Roboto"/>
                <a:cs typeface="Roboto"/>
                <a:sym typeface="Roboto"/>
              </a:rPr>
              <a:t> permite a criação de agentes utilizando os LLM como formas de criar uma planejamento, escolha de ação e refino das respostas obtidas.</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Por exemplo, tarefas em que os modelos não são bons ou não adequados, um agente pode suprir potenciais deficiências ou conectar com mais sistemas.</a:t>
            </a:r>
          </a:p>
        </p:txBody>
      </p:sp>
      <p:sp>
        <p:nvSpPr>
          <p:cNvPr id="2" name="CaixaDeTexto 1">
            <a:extLst>
              <a:ext uri="{FF2B5EF4-FFF2-40B4-BE49-F238E27FC236}">
                <a16:creationId xmlns:a16="http://schemas.microsoft.com/office/drawing/2014/main" id="{45EFF61F-605F-A9AF-85B5-4185B44AEBE9}"/>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r>
              <a:rPr lang="pt-BR" dirty="0"/>
              <a:t>https://docs.langchain.com/docs/components/agents/</a:t>
            </a:r>
          </a:p>
        </p:txBody>
      </p:sp>
      <p:sp>
        <p:nvSpPr>
          <p:cNvPr id="3" name="Retângulo 2">
            <a:extLst>
              <a:ext uri="{FF2B5EF4-FFF2-40B4-BE49-F238E27FC236}">
                <a16:creationId xmlns:a16="http://schemas.microsoft.com/office/drawing/2014/main" id="{F00F66E9-55E0-227C-C0D4-FAA29805A9F7}"/>
              </a:ext>
            </a:extLst>
          </p:cNvPr>
          <p:cNvSpPr/>
          <p:nvPr/>
        </p:nvSpPr>
        <p:spPr>
          <a:xfrm>
            <a:off x="4812795" y="4281806"/>
            <a:ext cx="1949956" cy="1013681"/>
          </a:xfrm>
          <a:prstGeom prst="rect">
            <a:avLst/>
          </a:prstGeom>
          <a:solidFill>
            <a:schemeClr val="accent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a:latin typeface="Roboto" panose="02000000000000000000" pitchFamily="2" charset="0"/>
                <a:ea typeface="Roboto" panose="02000000000000000000" pitchFamily="2" charset="0"/>
                <a:cs typeface="Roboto" panose="02000000000000000000" pitchFamily="2" charset="0"/>
              </a:rPr>
              <a:t>LLM</a:t>
            </a:r>
          </a:p>
        </p:txBody>
      </p:sp>
      <p:sp>
        <p:nvSpPr>
          <p:cNvPr id="4" name="Retângulo 3">
            <a:extLst>
              <a:ext uri="{FF2B5EF4-FFF2-40B4-BE49-F238E27FC236}">
                <a16:creationId xmlns:a16="http://schemas.microsoft.com/office/drawing/2014/main" id="{AC2E0364-A89C-6C6E-7527-0032B82471F5}"/>
              </a:ext>
            </a:extLst>
          </p:cNvPr>
          <p:cNvSpPr/>
          <p:nvPr/>
        </p:nvSpPr>
        <p:spPr>
          <a:xfrm>
            <a:off x="1151767" y="4281806"/>
            <a:ext cx="1949956" cy="1013681"/>
          </a:xfrm>
          <a:prstGeom prst="rect">
            <a:avLst/>
          </a:prstGeom>
          <a:solidFill>
            <a:schemeClr val="bg1">
              <a:lumMod val="6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a:latin typeface="Roboto" panose="02000000000000000000" pitchFamily="2" charset="0"/>
                <a:ea typeface="Roboto" panose="02000000000000000000" pitchFamily="2" charset="0"/>
                <a:cs typeface="Roboto" panose="02000000000000000000" pitchFamily="2" charset="0"/>
              </a:rPr>
              <a:t>Realize uma conta</a:t>
            </a:r>
          </a:p>
        </p:txBody>
      </p:sp>
      <p:sp>
        <p:nvSpPr>
          <p:cNvPr id="5" name="Retângulo 4">
            <a:extLst>
              <a:ext uri="{FF2B5EF4-FFF2-40B4-BE49-F238E27FC236}">
                <a16:creationId xmlns:a16="http://schemas.microsoft.com/office/drawing/2014/main" id="{5E9994B6-1B6D-D2CC-087E-EE03F55E866C}"/>
              </a:ext>
            </a:extLst>
          </p:cNvPr>
          <p:cNvSpPr/>
          <p:nvPr/>
        </p:nvSpPr>
        <p:spPr>
          <a:xfrm>
            <a:off x="8473823" y="4281806"/>
            <a:ext cx="1949956" cy="1013681"/>
          </a:xfrm>
          <a:prstGeom prst="rect">
            <a:avLst/>
          </a:prstGeom>
          <a:solidFill>
            <a:schemeClr val="accent5"/>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a:latin typeface="Roboto" panose="02000000000000000000" pitchFamily="2" charset="0"/>
                <a:ea typeface="Roboto" panose="02000000000000000000" pitchFamily="2" charset="0"/>
                <a:cs typeface="Roboto" panose="02000000000000000000" pitchFamily="2" charset="0"/>
              </a:rPr>
              <a:t>Agente de Matemática</a:t>
            </a:r>
          </a:p>
        </p:txBody>
      </p:sp>
      <p:cxnSp>
        <p:nvCxnSpPr>
          <p:cNvPr id="6" name="Conector de Seta Reta 5">
            <a:extLst>
              <a:ext uri="{FF2B5EF4-FFF2-40B4-BE49-F238E27FC236}">
                <a16:creationId xmlns:a16="http://schemas.microsoft.com/office/drawing/2014/main" id="{1DF19919-592C-D683-9803-1C1002D439B1}"/>
              </a:ext>
            </a:extLst>
          </p:cNvPr>
          <p:cNvCxnSpPr>
            <a:cxnSpLocks/>
            <a:stCxn id="4" idx="3"/>
            <a:endCxn id="3" idx="1"/>
          </p:cNvCxnSpPr>
          <p:nvPr/>
        </p:nvCxnSpPr>
        <p:spPr>
          <a:xfrm>
            <a:off x="3101723" y="4788647"/>
            <a:ext cx="171107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979F1CD8-DCD3-E05A-7DD4-58DC3459A37E}"/>
              </a:ext>
            </a:extLst>
          </p:cNvPr>
          <p:cNvCxnSpPr>
            <a:cxnSpLocks/>
            <a:stCxn id="3" idx="3"/>
            <a:endCxn id="5" idx="1"/>
          </p:cNvCxnSpPr>
          <p:nvPr/>
        </p:nvCxnSpPr>
        <p:spPr>
          <a:xfrm>
            <a:off x="6762751" y="4788647"/>
            <a:ext cx="171107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06F9A735-0DD8-AF01-C403-2483231394BA}"/>
              </a:ext>
            </a:extLst>
          </p:cNvPr>
          <p:cNvCxnSpPr>
            <a:cxnSpLocks/>
            <a:stCxn id="3" idx="3"/>
            <a:endCxn id="3" idx="0"/>
          </p:cNvCxnSpPr>
          <p:nvPr/>
        </p:nvCxnSpPr>
        <p:spPr>
          <a:xfrm flipH="1" flipV="1">
            <a:off x="5787773" y="4281806"/>
            <a:ext cx="974978" cy="506841"/>
          </a:xfrm>
          <a:prstGeom prst="curvedConnector4">
            <a:avLst>
              <a:gd name="adj1" fmla="val -47871"/>
              <a:gd name="adj2" fmla="val 239067"/>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4">
            <a:extLst>
              <a:ext uri="{FF2B5EF4-FFF2-40B4-BE49-F238E27FC236}">
                <a16:creationId xmlns:a16="http://schemas.microsoft.com/office/drawing/2014/main" id="{B70E9791-22AC-A1D7-F07F-58E468F5685C}"/>
              </a:ext>
            </a:extLst>
          </p:cNvPr>
          <p:cNvCxnSpPr>
            <a:cxnSpLocks/>
            <a:stCxn id="5" idx="2"/>
            <a:endCxn id="3" idx="2"/>
          </p:cNvCxnSpPr>
          <p:nvPr/>
        </p:nvCxnSpPr>
        <p:spPr>
          <a:xfrm rot="5400000">
            <a:off x="7618287" y="3464973"/>
            <a:ext cx="12700" cy="3661028"/>
          </a:xfrm>
          <a:prstGeom prst="curvedConnector3">
            <a:avLst>
              <a:gd name="adj1" fmla="val 5325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02B531BB-19D3-569B-6043-E6EBBA0F2194}"/>
              </a:ext>
            </a:extLst>
          </p:cNvPr>
          <p:cNvSpPr txBox="1"/>
          <p:nvPr/>
        </p:nvSpPr>
        <p:spPr>
          <a:xfrm>
            <a:off x="4904869" y="2566039"/>
            <a:ext cx="1949957" cy="954107"/>
          </a:xfrm>
          <a:prstGeom prst="rect">
            <a:avLst/>
          </a:prstGeom>
          <a:noFill/>
        </p:spPr>
        <p:txBody>
          <a:bodyPr wrap="square">
            <a:spAutoFit/>
          </a:bodyPr>
          <a:lstStyle/>
          <a:p>
            <a:r>
              <a:rPr lang="pt-BR" sz="1400" dirty="0">
                <a:solidFill>
                  <a:srgbClr val="94A2AC"/>
                </a:solidFill>
                <a:latin typeface="Roboto"/>
                <a:ea typeface="Roboto"/>
                <a:cs typeface="Roboto"/>
                <a:sym typeface="Roboto"/>
              </a:rPr>
              <a:t>Qual a melhor forma de resolver?</a:t>
            </a:r>
          </a:p>
          <a:p>
            <a:r>
              <a:rPr lang="pt-BR" dirty="0">
                <a:solidFill>
                  <a:srgbClr val="94A2AC"/>
                </a:solidFill>
                <a:latin typeface="Roboto"/>
                <a:ea typeface="Roboto"/>
                <a:cs typeface="Roboto"/>
                <a:sym typeface="Roboto"/>
              </a:rPr>
              <a:t>Determina plano.</a:t>
            </a:r>
          </a:p>
          <a:p>
            <a:r>
              <a:rPr lang="pt-BR" dirty="0">
                <a:solidFill>
                  <a:srgbClr val="94A2AC"/>
                </a:solidFill>
                <a:latin typeface="Roboto"/>
                <a:ea typeface="Roboto"/>
                <a:cs typeface="Roboto"/>
                <a:sym typeface="Roboto"/>
              </a:rPr>
              <a:t>Executa o plano.</a:t>
            </a:r>
            <a:endParaRPr lang="pt-BR" dirty="0"/>
          </a:p>
        </p:txBody>
      </p:sp>
      <p:sp>
        <p:nvSpPr>
          <p:cNvPr id="28" name="CaixaDeTexto 27">
            <a:extLst>
              <a:ext uri="{FF2B5EF4-FFF2-40B4-BE49-F238E27FC236}">
                <a16:creationId xmlns:a16="http://schemas.microsoft.com/office/drawing/2014/main" id="{85E37067-0951-FCA5-512E-13597766E191}"/>
              </a:ext>
            </a:extLst>
          </p:cNvPr>
          <p:cNvSpPr txBox="1"/>
          <p:nvPr/>
        </p:nvSpPr>
        <p:spPr>
          <a:xfrm>
            <a:off x="8473822" y="2616215"/>
            <a:ext cx="1949957" cy="738664"/>
          </a:xfrm>
          <a:prstGeom prst="rect">
            <a:avLst/>
          </a:prstGeom>
          <a:noFill/>
        </p:spPr>
        <p:txBody>
          <a:bodyPr wrap="square">
            <a:spAutoFit/>
          </a:bodyPr>
          <a:lstStyle/>
          <a:p>
            <a:r>
              <a:rPr lang="pt-BR" sz="1400" dirty="0">
                <a:solidFill>
                  <a:srgbClr val="94A2AC"/>
                </a:solidFill>
                <a:latin typeface="Roboto"/>
                <a:ea typeface="Roboto"/>
                <a:cs typeface="Roboto"/>
                <a:sym typeface="Roboto"/>
              </a:rPr>
              <a:t>Plano executado no agente mais adequado.</a:t>
            </a:r>
            <a:endParaRPr lang="pt-BR" dirty="0"/>
          </a:p>
        </p:txBody>
      </p:sp>
      <p:sp>
        <p:nvSpPr>
          <p:cNvPr id="29" name="CaixaDeTexto 28">
            <a:extLst>
              <a:ext uri="{FF2B5EF4-FFF2-40B4-BE49-F238E27FC236}">
                <a16:creationId xmlns:a16="http://schemas.microsoft.com/office/drawing/2014/main" id="{3A925969-9DFD-4EE6-4B1A-6A0B331BA907}"/>
              </a:ext>
            </a:extLst>
          </p:cNvPr>
          <p:cNvSpPr txBox="1"/>
          <p:nvPr/>
        </p:nvSpPr>
        <p:spPr>
          <a:xfrm>
            <a:off x="4819144" y="5802326"/>
            <a:ext cx="1949957" cy="523220"/>
          </a:xfrm>
          <a:prstGeom prst="rect">
            <a:avLst/>
          </a:prstGeom>
          <a:noFill/>
        </p:spPr>
        <p:txBody>
          <a:bodyPr wrap="square">
            <a:spAutoFit/>
          </a:bodyPr>
          <a:lstStyle/>
          <a:p>
            <a:r>
              <a:rPr lang="pt-BR" dirty="0">
                <a:solidFill>
                  <a:srgbClr val="94A2AC"/>
                </a:solidFill>
                <a:latin typeface="Roboto"/>
                <a:ea typeface="Roboto"/>
                <a:cs typeface="Roboto"/>
                <a:sym typeface="Roboto"/>
              </a:rPr>
              <a:t>Retorno com os dados formatados</a:t>
            </a:r>
            <a:endParaRPr lang="pt-BR" dirty="0"/>
          </a:p>
        </p:txBody>
      </p:sp>
    </p:spTree>
    <p:extLst>
      <p:ext uri="{BB962C8B-B14F-4D97-AF65-F5344CB8AC3E}">
        <p14:creationId xmlns:p14="http://schemas.microsoft.com/office/powerpoint/2010/main" val="3121283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AGENTES</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39702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 documentação do </a:t>
            </a:r>
            <a:r>
              <a:rPr lang="pt-BR" sz="1800" dirty="0" err="1">
                <a:solidFill>
                  <a:srgbClr val="94A2AC"/>
                </a:solidFill>
                <a:latin typeface="Roboto"/>
                <a:ea typeface="Roboto"/>
                <a:cs typeface="Roboto"/>
                <a:sym typeface="Roboto"/>
              </a:rPr>
              <a:t>Langchain</a:t>
            </a:r>
            <a:r>
              <a:rPr lang="pt-BR" sz="1800" dirty="0">
                <a:solidFill>
                  <a:srgbClr val="94A2AC"/>
                </a:solidFill>
                <a:latin typeface="Roboto"/>
                <a:ea typeface="Roboto"/>
                <a:cs typeface="Roboto"/>
                <a:sym typeface="Roboto"/>
              </a:rPr>
              <a:t> disponibiliza uma série de agentes prontos para interagir com diferentes sistemas e aplicações, tais como:</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285750" marR="0" lvl="0" indent="-285750" algn="just" rtl="0">
              <a:spcBef>
                <a:spcPts val="0"/>
              </a:spcBef>
              <a:spcAft>
                <a:spcPts val="0"/>
              </a:spcAft>
              <a:buClr>
                <a:srgbClr val="94A2AC"/>
              </a:buClr>
              <a:buSzPts val="2400"/>
              <a:buFont typeface="Arial" panose="020B0604020202020204" pitchFamily="34" charset="0"/>
              <a:buChar char="•"/>
            </a:pPr>
            <a:r>
              <a:rPr lang="pt-BR" sz="1800" dirty="0">
                <a:solidFill>
                  <a:srgbClr val="94A2AC"/>
                </a:solidFill>
                <a:latin typeface="Roboto"/>
                <a:ea typeface="Roboto"/>
                <a:cs typeface="Roboto"/>
                <a:sym typeface="Roboto"/>
              </a:rPr>
              <a:t>Funções customizadas em Python</a:t>
            </a:r>
          </a:p>
          <a:p>
            <a:pPr marL="285750" marR="0" lvl="0" indent="-285750" algn="just" rtl="0">
              <a:spcBef>
                <a:spcPts val="0"/>
              </a:spcBef>
              <a:spcAft>
                <a:spcPts val="0"/>
              </a:spcAft>
              <a:buClr>
                <a:srgbClr val="94A2AC"/>
              </a:buClr>
              <a:buSzPts val="2400"/>
              <a:buFont typeface="Arial" panose="020B0604020202020204" pitchFamily="34" charset="0"/>
              <a:buChar char="•"/>
            </a:pPr>
            <a:r>
              <a:rPr lang="pt-BR" sz="1800" dirty="0">
                <a:solidFill>
                  <a:srgbClr val="94A2AC"/>
                </a:solidFill>
                <a:latin typeface="Roboto"/>
                <a:ea typeface="Roboto"/>
                <a:cs typeface="Roboto"/>
                <a:sym typeface="Roboto"/>
              </a:rPr>
              <a:t>Funções </a:t>
            </a:r>
            <a:r>
              <a:rPr lang="pt-BR" sz="1800" dirty="0" err="1">
                <a:solidFill>
                  <a:srgbClr val="94A2AC"/>
                </a:solidFill>
                <a:latin typeface="Roboto"/>
                <a:ea typeface="Roboto"/>
                <a:cs typeface="Roboto"/>
                <a:sym typeface="Roboto"/>
              </a:rPr>
              <a:t>math</a:t>
            </a:r>
            <a:r>
              <a:rPr lang="pt-BR" sz="1800" dirty="0">
                <a:solidFill>
                  <a:srgbClr val="94A2AC"/>
                </a:solidFill>
                <a:latin typeface="Roboto"/>
                <a:ea typeface="Roboto"/>
                <a:cs typeface="Roboto"/>
                <a:sym typeface="Roboto"/>
              </a:rPr>
              <a:t> em Python</a:t>
            </a:r>
          </a:p>
          <a:p>
            <a:pPr marL="285750" marR="0" lvl="0" indent="-285750" algn="just" rtl="0">
              <a:spcBef>
                <a:spcPts val="0"/>
              </a:spcBef>
              <a:spcAft>
                <a:spcPts val="0"/>
              </a:spcAft>
              <a:buClr>
                <a:srgbClr val="94A2AC"/>
              </a:buClr>
              <a:buSzPts val="2400"/>
              <a:buFont typeface="Arial" panose="020B0604020202020204" pitchFamily="34" charset="0"/>
              <a:buChar char="•"/>
            </a:pPr>
            <a:r>
              <a:rPr lang="pt-BR" sz="1800" dirty="0">
                <a:solidFill>
                  <a:srgbClr val="94A2AC"/>
                </a:solidFill>
                <a:latin typeface="Roboto"/>
                <a:ea typeface="Roboto"/>
                <a:cs typeface="Roboto"/>
                <a:sym typeface="Roboto"/>
              </a:rPr>
              <a:t>Wikipedia</a:t>
            </a:r>
          </a:p>
          <a:p>
            <a:pPr marL="285750" marR="0" lvl="0" indent="-285750" algn="just" rtl="0">
              <a:spcBef>
                <a:spcPts val="0"/>
              </a:spcBef>
              <a:spcAft>
                <a:spcPts val="0"/>
              </a:spcAft>
              <a:buClr>
                <a:srgbClr val="94A2AC"/>
              </a:buClr>
              <a:buSzPts val="2400"/>
              <a:buFont typeface="Arial" panose="020B0604020202020204" pitchFamily="34" charset="0"/>
              <a:buChar char="•"/>
            </a:pPr>
            <a:r>
              <a:rPr lang="pt-BR" sz="1800" dirty="0">
                <a:solidFill>
                  <a:srgbClr val="94A2AC"/>
                </a:solidFill>
                <a:latin typeface="Roboto"/>
                <a:ea typeface="Roboto"/>
                <a:cs typeface="Roboto"/>
                <a:sym typeface="Roboto"/>
              </a:rPr>
              <a:t>Busca no Google (via </a:t>
            </a:r>
            <a:r>
              <a:rPr lang="pt-BR" sz="1800" dirty="0" err="1">
                <a:solidFill>
                  <a:srgbClr val="94A2AC"/>
                </a:solidFill>
                <a:latin typeface="Roboto"/>
                <a:ea typeface="Roboto"/>
                <a:cs typeface="Roboto"/>
                <a:sym typeface="Roboto"/>
              </a:rPr>
              <a:t>SerAPI</a:t>
            </a:r>
            <a:r>
              <a:rPr lang="pt-BR" sz="1800" dirty="0">
                <a:solidFill>
                  <a:srgbClr val="94A2AC"/>
                </a:solidFill>
                <a:latin typeface="Roboto"/>
                <a:ea typeface="Roboto"/>
                <a:cs typeface="Roboto"/>
                <a:sym typeface="Roboto"/>
              </a:rPr>
              <a:t>)</a:t>
            </a:r>
          </a:p>
          <a:p>
            <a:pPr marL="285750" marR="0" lvl="0" indent="-285750" algn="just" rtl="0">
              <a:spcBef>
                <a:spcPts val="0"/>
              </a:spcBef>
              <a:spcAft>
                <a:spcPts val="0"/>
              </a:spcAft>
              <a:buClr>
                <a:srgbClr val="94A2AC"/>
              </a:buClr>
              <a:buSzPts val="2400"/>
              <a:buFont typeface="Arial" panose="020B0604020202020204" pitchFamily="34" charset="0"/>
              <a:buChar char="•"/>
            </a:pPr>
            <a:r>
              <a:rPr lang="pt-BR" sz="1800" dirty="0" err="1">
                <a:solidFill>
                  <a:srgbClr val="94A2AC"/>
                </a:solidFill>
                <a:latin typeface="Roboto"/>
                <a:ea typeface="Roboto"/>
                <a:cs typeface="Roboto"/>
                <a:sym typeface="Roboto"/>
              </a:rPr>
              <a:t>PubMed</a:t>
            </a:r>
            <a:endParaRPr lang="pt-BR" sz="1800" dirty="0">
              <a:solidFill>
                <a:srgbClr val="94A2AC"/>
              </a:solidFill>
              <a:latin typeface="Roboto"/>
              <a:ea typeface="Roboto"/>
              <a:cs typeface="Roboto"/>
              <a:sym typeface="Roboto"/>
            </a:endParaRPr>
          </a:p>
          <a:p>
            <a:pPr marL="285750" marR="0" lvl="0" indent="-285750" algn="just" rtl="0">
              <a:spcBef>
                <a:spcPts val="0"/>
              </a:spcBef>
              <a:spcAft>
                <a:spcPts val="0"/>
              </a:spcAft>
              <a:buClr>
                <a:srgbClr val="94A2AC"/>
              </a:buClr>
              <a:buSzPts val="2400"/>
              <a:buFont typeface="Arial" panose="020B0604020202020204" pitchFamily="34" charset="0"/>
              <a:buChar char="•"/>
            </a:pPr>
            <a:r>
              <a:rPr lang="pt-BR" sz="1800" dirty="0">
                <a:solidFill>
                  <a:srgbClr val="94A2AC"/>
                </a:solidFill>
                <a:latin typeface="Roboto"/>
                <a:ea typeface="Roboto"/>
                <a:cs typeface="Roboto"/>
                <a:sym typeface="Roboto"/>
              </a:rPr>
              <a:t>Youtube</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Para interagir com APIs externas basta utilizar um agente baseado em função customizada e realizar as chamadas via biblioteca </a:t>
            </a:r>
            <a:r>
              <a:rPr lang="pt-BR" sz="1800" dirty="0" err="1">
                <a:solidFill>
                  <a:srgbClr val="94A2AC"/>
                </a:solidFill>
                <a:latin typeface="Roboto"/>
                <a:ea typeface="Roboto"/>
                <a:cs typeface="Roboto"/>
                <a:sym typeface="Roboto"/>
              </a:rPr>
              <a:t>Requests</a:t>
            </a:r>
            <a:r>
              <a:rPr lang="pt-BR" sz="1800" dirty="0">
                <a:solidFill>
                  <a:srgbClr val="94A2AC"/>
                </a:solidFill>
                <a:latin typeface="Roboto"/>
                <a:ea typeface="Roboto"/>
                <a:cs typeface="Roboto"/>
                <a:sym typeface="Roboto"/>
              </a:rPr>
              <a:t>, por exemplo.</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Não é necessário ter uma integração oficial do </a:t>
            </a:r>
            <a:r>
              <a:rPr lang="pt-BR" sz="1800" dirty="0" err="1">
                <a:solidFill>
                  <a:srgbClr val="94A2AC"/>
                </a:solidFill>
                <a:latin typeface="Roboto"/>
                <a:ea typeface="Roboto"/>
                <a:cs typeface="Roboto"/>
                <a:sym typeface="Roboto"/>
              </a:rPr>
              <a:t>Langchain</a:t>
            </a:r>
            <a:r>
              <a:rPr lang="pt-BR" sz="1800" dirty="0">
                <a:solidFill>
                  <a:srgbClr val="94A2AC"/>
                </a:solidFill>
                <a:latin typeface="Roboto"/>
                <a:ea typeface="Roboto"/>
                <a:cs typeface="Roboto"/>
                <a:sym typeface="Roboto"/>
              </a:rPr>
              <a:t> para criar seu próprio agente.</a:t>
            </a:r>
          </a:p>
        </p:txBody>
      </p:sp>
      <p:sp>
        <p:nvSpPr>
          <p:cNvPr id="7" name="CaixaDeTexto 6">
            <a:extLst>
              <a:ext uri="{FF2B5EF4-FFF2-40B4-BE49-F238E27FC236}">
                <a16:creationId xmlns:a16="http://schemas.microsoft.com/office/drawing/2014/main" id="{A5D86D2D-AFAB-B0FA-8A7C-03D2F8BAAA55}"/>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r>
              <a:rPr lang="pt-BR" dirty="0"/>
              <a:t>https://python.langchain.com/docs/integrations/tools</a:t>
            </a:r>
          </a:p>
        </p:txBody>
      </p:sp>
    </p:spTree>
    <p:extLst>
      <p:ext uri="{BB962C8B-B14F-4D97-AF65-F5344CB8AC3E}">
        <p14:creationId xmlns:p14="http://schemas.microsoft.com/office/powerpoint/2010/main" val="2283478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t>
            </a:r>
            <a:r>
              <a:rPr lang="pt-BR" sz="2800" b="1" dirty="0">
                <a:solidFill>
                  <a:srgbClr val="E0375F"/>
                </a:solidFill>
                <a:latin typeface="Roboto"/>
                <a:ea typeface="Roboto"/>
                <a:cs typeface="Roboto"/>
                <a:sym typeface="Roboto"/>
              </a:rPr>
              <a:t>AGENTES</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Os agentes existentes vem </a:t>
            </a:r>
            <a:r>
              <a:rPr lang="pt-BR" sz="1800" dirty="0" err="1">
                <a:solidFill>
                  <a:srgbClr val="94A2AC"/>
                </a:solidFill>
                <a:latin typeface="Roboto"/>
                <a:ea typeface="Roboto"/>
                <a:cs typeface="Roboto"/>
                <a:sym typeface="Roboto"/>
              </a:rPr>
              <a:t>pré</a:t>
            </a:r>
            <a:r>
              <a:rPr lang="pt-BR" sz="1800" dirty="0">
                <a:solidFill>
                  <a:srgbClr val="94A2AC"/>
                </a:solidFill>
                <a:latin typeface="Roboto"/>
                <a:ea typeface="Roboto"/>
                <a:cs typeface="Roboto"/>
                <a:sym typeface="Roboto"/>
              </a:rPr>
              <a:t>-configurados com informações que os acionam. Tais informações são descrições bem definidas sobre sua utilização.</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 forma de como acionar o agente se baseia em um método chamado Zero Shot </a:t>
            </a:r>
            <a:r>
              <a:rPr lang="pt-BR" sz="1800" dirty="0" err="1">
                <a:solidFill>
                  <a:srgbClr val="94A2AC"/>
                </a:solidFill>
                <a:latin typeface="Roboto"/>
                <a:ea typeface="Roboto"/>
                <a:cs typeface="Roboto"/>
                <a:sym typeface="Roboto"/>
              </a:rPr>
              <a:t>React</a:t>
            </a:r>
            <a:r>
              <a:rPr lang="pt-BR" sz="1800" dirty="0">
                <a:solidFill>
                  <a:srgbClr val="94A2AC"/>
                </a:solidFill>
                <a:latin typeface="Roboto"/>
                <a:ea typeface="Roboto"/>
                <a:cs typeface="Roboto"/>
                <a:sym typeface="Roboto"/>
              </a:rPr>
              <a:t>, embora outros também podem ser utilizados.</a:t>
            </a:r>
          </a:p>
        </p:txBody>
      </p:sp>
      <p:sp>
        <p:nvSpPr>
          <p:cNvPr id="2" name="CaixaDeTexto 1">
            <a:extLst>
              <a:ext uri="{FF2B5EF4-FFF2-40B4-BE49-F238E27FC236}">
                <a16:creationId xmlns:a16="http://schemas.microsoft.com/office/drawing/2014/main" id="{45EFF61F-605F-A9AF-85B5-4185B44AEBE9}"/>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r>
              <a:rPr lang="pt-BR" dirty="0"/>
              <a:t>https://react-lm.github.io/</a:t>
            </a:r>
          </a:p>
        </p:txBody>
      </p:sp>
      <p:sp>
        <p:nvSpPr>
          <p:cNvPr id="3" name="Retângulo 2">
            <a:extLst>
              <a:ext uri="{FF2B5EF4-FFF2-40B4-BE49-F238E27FC236}">
                <a16:creationId xmlns:a16="http://schemas.microsoft.com/office/drawing/2014/main" id="{FDD4D43B-B20C-9977-74E4-D115559580E2}"/>
              </a:ext>
            </a:extLst>
          </p:cNvPr>
          <p:cNvSpPr/>
          <p:nvPr/>
        </p:nvSpPr>
        <p:spPr>
          <a:xfrm>
            <a:off x="4721733" y="3960543"/>
            <a:ext cx="1949956" cy="1013681"/>
          </a:xfrm>
          <a:prstGeom prst="rect">
            <a:avLst/>
          </a:prstGeom>
          <a:solidFill>
            <a:schemeClr val="accent4"/>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a:latin typeface="Roboto" panose="02000000000000000000" pitchFamily="2" charset="0"/>
                <a:ea typeface="Roboto" panose="02000000000000000000" pitchFamily="2" charset="0"/>
                <a:cs typeface="Roboto" panose="02000000000000000000" pitchFamily="2" charset="0"/>
              </a:rPr>
              <a:t>LLM</a:t>
            </a:r>
          </a:p>
        </p:txBody>
      </p:sp>
      <p:sp>
        <p:nvSpPr>
          <p:cNvPr id="7" name="Retângulo 6">
            <a:extLst>
              <a:ext uri="{FF2B5EF4-FFF2-40B4-BE49-F238E27FC236}">
                <a16:creationId xmlns:a16="http://schemas.microsoft.com/office/drawing/2014/main" id="{E15F6E5A-F3D3-9534-5562-E743D139DDC4}"/>
              </a:ext>
            </a:extLst>
          </p:cNvPr>
          <p:cNvSpPr/>
          <p:nvPr/>
        </p:nvSpPr>
        <p:spPr>
          <a:xfrm>
            <a:off x="7360919" y="3960543"/>
            <a:ext cx="1949956" cy="1013681"/>
          </a:xfrm>
          <a:prstGeom prst="rect">
            <a:avLst/>
          </a:prstGeom>
          <a:solidFill>
            <a:schemeClr val="accent2"/>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800" dirty="0">
                <a:latin typeface="Roboto" panose="02000000000000000000" pitchFamily="2" charset="0"/>
                <a:ea typeface="Roboto" panose="02000000000000000000" pitchFamily="2" charset="0"/>
                <a:cs typeface="Roboto" panose="02000000000000000000" pitchFamily="2" charset="0"/>
              </a:rPr>
              <a:t>Ambiente</a:t>
            </a:r>
          </a:p>
        </p:txBody>
      </p:sp>
      <p:cxnSp>
        <p:nvCxnSpPr>
          <p:cNvPr id="11" name="Conector de Seta Reta 14">
            <a:extLst>
              <a:ext uri="{FF2B5EF4-FFF2-40B4-BE49-F238E27FC236}">
                <a16:creationId xmlns:a16="http://schemas.microsoft.com/office/drawing/2014/main" id="{033C2E47-A127-4486-8E6A-34D26C5541C0}"/>
              </a:ext>
            </a:extLst>
          </p:cNvPr>
          <p:cNvCxnSpPr>
            <a:cxnSpLocks/>
            <a:stCxn id="13" idx="0"/>
            <a:endCxn id="3" idx="0"/>
          </p:cNvCxnSpPr>
          <p:nvPr/>
        </p:nvCxnSpPr>
        <p:spPr>
          <a:xfrm rot="5400000" flipH="1" flipV="1">
            <a:off x="4347960" y="2801459"/>
            <a:ext cx="189666" cy="2507835"/>
          </a:xfrm>
          <a:prstGeom prst="curvedConnector3">
            <a:avLst>
              <a:gd name="adj1" fmla="val 446518"/>
            </a:avLst>
          </a:prstGeom>
          <a:ln w="57150">
            <a:solidFill>
              <a:srgbClr val="E0375F"/>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2CA36A42-592C-AD0A-024F-013EC8ED0FE5}"/>
              </a:ext>
            </a:extLst>
          </p:cNvPr>
          <p:cNvSpPr txBox="1"/>
          <p:nvPr/>
        </p:nvSpPr>
        <p:spPr>
          <a:xfrm>
            <a:off x="2345248" y="4150209"/>
            <a:ext cx="1687255" cy="646331"/>
          </a:xfrm>
          <a:prstGeom prst="rect">
            <a:avLst/>
          </a:prstGeom>
          <a:noFill/>
        </p:spPr>
        <p:txBody>
          <a:bodyPr wrap="square">
            <a:spAutoFit/>
          </a:bodyPr>
          <a:lstStyle/>
          <a:p>
            <a:pPr algn="ctr"/>
            <a:r>
              <a:rPr lang="pt-BR" sz="1800" dirty="0">
                <a:solidFill>
                  <a:srgbClr val="E0375F"/>
                </a:solidFill>
                <a:latin typeface="Roboto"/>
                <a:ea typeface="Roboto"/>
                <a:cs typeface="Roboto"/>
                <a:sym typeface="Roboto"/>
              </a:rPr>
              <a:t>Traços de Raciocínio</a:t>
            </a:r>
            <a:endParaRPr lang="pt-BR" sz="1800" dirty="0">
              <a:solidFill>
                <a:srgbClr val="E0375F"/>
              </a:solidFill>
            </a:endParaRPr>
          </a:p>
        </p:txBody>
      </p:sp>
      <p:cxnSp>
        <p:nvCxnSpPr>
          <p:cNvPr id="19" name="Conector de Seta Reta 14">
            <a:extLst>
              <a:ext uri="{FF2B5EF4-FFF2-40B4-BE49-F238E27FC236}">
                <a16:creationId xmlns:a16="http://schemas.microsoft.com/office/drawing/2014/main" id="{CC3F425E-6653-ACC5-F370-88FAC35FDAF2}"/>
              </a:ext>
            </a:extLst>
          </p:cNvPr>
          <p:cNvCxnSpPr>
            <a:cxnSpLocks/>
            <a:stCxn id="3" idx="2"/>
            <a:endCxn id="13" idx="2"/>
          </p:cNvCxnSpPr>
          <p:nvPr/>
        </p:nvCxnSpPr>
        <p:spPr>
          <a:xfrm rot="5400000" flipH="1">
            <a:off x="4353952" y="3631465"/>
            <a:ext cx="177684" cy="2507835"/>
          </a:xfrm>
          <a:prstGeom prst="curvedConnector3">
            <a:avLst>
              <a:gd name="adj1" fmla="val -289475"/>
            </a:avLst>
          </a:prstGeom>
          <a:ln w="57150">
            <a:solidFill>
              <a:srgbClr val="E0375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14">
            <a:extLst>
              <a:ext uri="{FF2B5EF4-FFF2-40B4-BE49-F238E27FC236}">
                <a16:creationId xmlns:a16="http://schemas.microsoft.com/office/drawing/2014/main" id="{851E0106-81AE-9D85-5467-23FEBEF37E25}"/>
              </a:ext>
            </a:extLst>
          </p:cNvPr>
          <p:cNvCxnSpPr>
            <a:cxnSpLocks/>
            <a:stCxn id="3" idx="0"/>
            <a:endCxn id="7" idx="0"/>
          </p:cNvCxnSpPr>
          <p:nvPr/>
        </p:nvCxnSpPr>
        <p:spPr>
          <a:xfrm rot="5400000" flipH="1" flipV="1">
            <a:off x="7016304" y="2640950"/>
            <a:ext cx="12700" cy="2639186"/>
          </a:xfrm>
          <a:prstGeom prst="curvedConnector3">
            <a:avLst>
              <a:gd name="adj1" fmla="val 4500000"/>
            </a:avLst>
          </a:prstGeom>
          <a:ln w="57150">
            <a:solidFill>
              <a:srgbClr val="E0375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14">
            <a:extLst>
              <a:ext uri="{FF2B5EF4-FFF2-40B4-BE49-F238E27FC236}">
                <a16:creationId xmlns:a16="http://schemas.microsoft.com/office/drawing/2014/main" id="{9539170A-BDBC-D575-F581-0C52021EC6C5}"/>
              </a:ext>
            </a:extLst>
          </p:cNvPr>
          <p:cNvCxnSpPr>
            <a:cxnSpLocks/>
            <a:stCxn id="7" idx="2"/>
            <a:endCxn id="3" idx="2"/>
          </p:cNvCxnSpPr>
          <p:nvPr/>
        </p:nvCxnSpPr>
        <p:spPr>
          <a:xfrm rot="5400000">
            <a:off x="7016304" y="3654631"/>
            <a:ext cx="12700" cy="2639186"/>
          </a:xfrm>
          <a:prstGeom prst="curvedConnector3">
            <a:avLst>
              <a:gd name="adj1" fmla="val 3975000"/>
            </a:avLst>
          </a:prstGeom>
          <a:ln w="57150">
            <a:solidFill>
              <a:srgbClr val="E0375F"/>
            </a:solidFill>
            <a:tailEnd type="triangle"/>
          </a:ln>
        </p:spPr>
        <p:style>
          <a:lnRef idx="1">
            <a:schemeClr val="accent1"/>
          </a:lnRef>
          <a:fillRef idx="0">
            <a:schemeClr val="accent1"/>
          </a:fillRef>
          <a:effectRef idx="0">
            <a:schemeClr val="accent1"/>
          </a:effectRef>
          <a:fontRef idx="minor">
            <a:schemeClr val="tx1"/>
          </a:fontRef>
        </p:style>
      </p:cxnSp>
      <p:sp>
        <p:nvSpPr>
          <p:cNvPr id="33" name="CaixaDeTexto 32">
            <a:extLst>
              <a:ext uri="{FF2B5EF4-FFF2-40B4-BE49-F238E27FC236}">
                <a16:creationId xmlns:a16="http://schemas.microsoft.com/office/drawing/2014/main" id="{0B92CFA8-3AF9-C428-84FA-4044B5126608}"/>
              </a:ext>
            </a:extLst>
          </p:cNvPr>
          <p:cNvSpPr txBox="1"/>
          <p:nvPr/>
        </p:nvSpPr>
        <p:spPr>
          <a:xfrm>
            <a:off x="6099778" y="2953213"/>
            <a:ext cx="1687255" cy="369332"/>
          </a:xfrm>
          <a:prstGeom prst="rect">
            <a:avLst/>
          </a:prstGeom>
          <a:solidFill>
            <a:schemeClr val="bg1"/>
          </a:solidFill>
        </p:spPr>
        <p:txBody>
          <a:bodyPr wrap="square">
            <a:spAutoFit/>
          </a:bodyPr>
          <a:lstStyle/>
          <a:p>
            <a:pPr algn="ctr"/>
            <a:r>
              <a:rPr lang="pt-BR" sz="1800" dirty="0">
                <a:solidFill>
                  <a:srgbClr val="E0375F"/>
                </a:solidFill>
                <a:latin typeface="Roboto"/>
                <a:ea typeface="Roboto"/>
                <a:cs typeface="Roboto"/>
                <a:sym typeface="Roboto"/>
              </a:rPr>
              <a:t>Ações</a:t>
            </a:r>
            <a:endParaRPr lang="pt-BR" sz="1800" dirty="0">
              <a:solidFill>
                <a:srgbClr val="E0375F"/>
              </a:solidFill>
            </a:endParaRPr>
          </a:p>
        </p:txBody>
      </p:sp>
      <p:sp>
        <p:nvSpPr>
          <p:cNvPr id="34" name="CaixaDeTexto 33">
            <a:extLst>
              <a:ext uri="{FF2B5EF4-FFF2-40B4-BE49-F238E27FC236}">
                <a16:creationId xmlns:a16="http://schemas.microsoft.com/office/drawing/2014/main" id="{9EAE4864-5822-B09F-8A44-2E9159E1F106}"/>
              </a:ext>
            </a:extLst>
          </p:cNvPr>
          <p:cNvSpPr txBox="1"/>
          <p:nvPr/>
        </p:nvSpPr>
        <p:spPr>
          <a:xfrm>
            <a:off x="6075394" y="5566708"/>
            <a:ext cx="1687255" cy="369332"/>
          </a:xfrm>
          <a:prstGeom prst="rect">
            <a:avLst/>
          </a:prstGeom>
          <a:solidFill>
            <a:schemeClr val="bg1"/>
          </a:solidFill>
        </p:spPr>
        <p:txBody>
          <a:bodyPr wrap="square">
            <a:spAutoFit/>
          </a:bodyPr>
          <a:lstStyle/>
          <a:p>
            <a:pPr algn="ctr"/>
            <a:r>
              <a:rPr lang="pt-BR" sz="1800" dirty="0">
                <a:solidFill>
                  <a:srgbClr val="E0375F"/>
                </a:solidFill>
                <a:latin typeface="Roboto"/>
                <a:ea typeface="Roboto"/>
                <a:cs typeface="Roboto"/>
                <a:sym typeface="Roboto"/>
              </a:rPr>
              <a:t>Observações</a:t>
            </a:r>
            <a:endParaRPr lang="pt-BR" sz="1800" dirty="0">
              <a:solidFill>
                <a:srgbClr val="E0375F"/>
              </a:solidFill>
            </a:endParaRPr>
          </a:p>
        </p:txBody>
      </p:sp>
    </p:spTree>
    <p:extLst>
      <p:ext uri="{BB962C8B-B14F-4D97-AF65-F5344CB8AC3E}">
        <p14:creationId xmlns:p14="http://schemas.microsoft.com/office/powerpoint/2010/main" val="366144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t>
            </a:r>
            <a:r>
              <a:rPr lang="pt-BR" sz="2800" b="1" dirty="0">
                <a:solidFill>
                  <a:srgbClr val="E0375F"/>
                </a:solidFill>
                <a:latin typeface="Roboto"/>
                <a:ea typeface="Roboto"/>
                <a:cs typeface="Roboto"/>
                <a:sym typeface="Roboto"/>
              </a:rPr>
              <a:t>AGENTES</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94A2AC"/>
              </a:buClr>
              <a:buSzPts val="2400"/>
              <a:buFont typeface="Arial"/>
              <a:buNone/>
            </a:pPr>
            <a:r>
              <a:rPr lang="en-US" sz="1800" dirty="0">
                <a:solidFill>
                  <a:srgbClr val="94A2AC"/>
                </a:solidFill>
                <a:latin typeface="Roboto"/>
                <a:ea typeface="Roboto"/>
                <a:cs typeface="Roboto"/>
                <a:sym typeface="Roboto"/>
              </a:rPr>
              <a:t>"Who is Olivia Wilde's boyfriend? What is his current age raised to the 0.23 power?"</a:t>
            </a:r>
            <a:endParaRPr lang="pt-BR" sz="1800" dirty="0">
              <a:solidFill>
                <a:srgbClr val="94A2AC"/>
              </a:solidFill>
              <a:latin typeface="Roboto"/>
              <a:ea typeface="Roboto"/>
              <a:cs typeface="Roboto"/>
              <a:sym typeface="Roboto"/>
            </a:endParaRPr>
          </a:p>
        </p:txBody>
      </p:sp>
      <p:sp>
        <p:nvSpPr>
          <p:cNvPr id="2" name="CaixaDeTexto 1">
            <a:extLst>
              <a:ext uri="{FF2B5EF4-FFF2-40B4-BE49-F238E27FC236}">
                <a16:creationId xmlns:a16="http://schemas.microsoft.com/office/drawing/2014/main" id="{45EFF61F-605F-A9AF-85B5-4185B44AEBE9}"/>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r>
              <a:rPr lang="pt-BR" dirty="0"/>
              <a:t>https://www.promptingguide.ai/techniques/react</a:t>
            </a:r>
          </a:p>
        </p:txBody>
      </p:sp>
      <p:sp>
        <p:nvSpPr>
          <p:cNvPr id="5" name="CaixaDeTexto 4">
            <a:extLst>
              <a:ext uri="{FF2B5EF4-FFF2-40B4-BE49-F238E27FC236}">
                <a16:creationId xmlns:a16="http://schemas.microsoft.com/office/drawing/2014/main" id="{21695CA1-4A01-B679-EE04-6BBBD85C8CAD}"/>
              </a:ext>
            </a:extLst>
          </p:cNvPr>
          <p:cNvSpPr txBox="1"/>
          <p:nvPr/>
        </p:nvSpPr>
        <p:spPr>
          <a:xfrm>
            <a:off x="280415" y="1690787"/>
            <a:ext cx="11606785" cy="4616648"/>
          </a:xfrm>
          <a:prstGeom prst="rect">
            <a:avLst/>
          </a:prstGeom>
          <a:noFill/>
        </p:spPr>
        <p:txBody>
          <a:bodyPr wrap="square">
            <a:spAutoFit/>
          </a:bodyPr>
          <a:lstStyle/>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I need to find out who Olivia Wilde's boyfriend is and then calculate his age raised to the 0.23 power.</a:t>
            </a:r>
          </a:p>
          <a:p>
            <a:endParaRPr lang="en-US" dirty="0">
              <a:solidFill>
                <a:srgbClr val="334155"/>
              </a:solidFill>
              <a:latin typeface="Roboto" panose="02000000000000000000" pitchFamily="2" charset="0"/>
              <a:ea typeface="Roboto" panose="02000000000000000000" pitchFamily="2" charset="0"/>
              <a:cs typeface="Roboto" panose="02000000000000000000" pitchFamily="2" charset="0"/>
            </a:endParaRP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Action: Search</a:t>
            </a: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Action Input: "Olivia Wilde boyfriend“</a:t>
            </a: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Observation: Olivia Wilde started dating Harry Styles after ending her years-long engagement to Jason Sudeikis — see their relationship timeline.</a:t>
            </a:r>
          </a:p>
          <a:p>
            <a:endParaRPr lang="en-US" dirty="0">
              <a:solidFill>
                <a:srgbClr val="334155"/>
              </a:solidFill>
              <a:latin typeface="Roboto" panose="02000000000000000000" pitchFamily="2" charset="0"/>
              <a:ea typeface="Roboto" panose="02000000000000000000" pitchFamily="2" charset="0"/>
              <a:cs typeface="Roboto" panose="02000000000000000000" pitchFamily="2" charset="0"/>
            </a:endParaRP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Thought: I need to find out Harry Styles' age.</a:t>
            </a:r>
          </a:p>
          <a:p>
            <a:endPar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endParaRP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Action: Search</a:t>
            </a: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Action Input: "Harry Styles age“</a:t>
            </a: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Observation: 29 years</a:t>
            </a:r>
          </a:p>
          <a:p>
            <a:endParaRPr lang="en-US" dirty="0">
              <a:solidFill>
                <a:srgbClr val="334155"/>
              </a:solidFill>
              <a:latin typeface="Roboto" panose="02000000000000000000" pitchFamily="2" charset="0"/>
              <a:ea typeface="Roboto" panose="02000000000000000000" pitchFamily="2" charset="0"/>
              <a:cs typeface="Roboto" panose="02000000000000000000" pitchFamily="2" charset="0"/>
            </a:endParaRP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Thought: I need to calculate 29 raised to the 0.23 power.</a:t>
            </a:r>
          </a:p>
          <a:p>
            <a:endParaRPr lang="en-US" dirty="0">
              <a:solidFill>
                <a:srgbClr val="334155"/>
              </a:solidFill>
              <a:latin typeface="Roboto" panose="02000000000000000000" pitchFamily="2" charset="0"/>
              <a:ea typeface="Roboto" panose="02000000000000000000" pitchFamily="2" charset="0"/>
              <a:cs typeface="Roboto" panose="02000000000000000000" pitchFamily="2" charset="0"/>
            </a:endParaRP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Action: Calculator</a:t>
            </a: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Action Input: 29^0.23Observation: </a:t>
            </a:r>
          </a:p>
          <a:p>
            <a:endParaRPr lang="en-US" dirty="0">
              <a:solidFill>
                <a:srgbClr val="334155"/>
              </a:solidFill>
              <a:latin typeface="Roboto" panose="02000000000000000000" pitchFamily="2" charset="0"/>
              <a:ea typeface="Roboto" panose="02000000000000000000" pitchFamily="2" charset="0"/>
              <a:cs typeface="Roboto" panose="02000000000000000000" pitchFamily="2" charset="0"/>
            </a:endParaRP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Answer: 2.169459462491557 </a:t>
            </a:r>
          </a:p>
          <a:p>
            <a:endParaRPr lang="en-US" dirty="0">
              <a:solidFill>
                <a:srgbClr val="334155"/>
              </a:solidFill>
              <a:latin typeface="Roboto" panose="02000000000000000000" pitchFamily="2" charset="0"/>
              <a:ea typeface="Roboto" panose="02000000000000000000" pitchFamily="2" charset="0"/>
              <a:cs typeface="Roboto" panose="02000000000000000000" pitchFamily="2" charset="0"/>
            </a:endParaRP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Thought: I now know the final answer.</a:t>
            </a:r>
          </a:p>
          <a:p>
            <a:r>
              <a:rPr lang="en-US" b="0" i="0" dirty="0">
                <a:solidFill>
                  <a:srgbClr val="334155"/>
                </a:solidFill>
                <a:effectLst/>
                <a:latin typeface="Roboto" panose="02000000000000000000" pitchFamily="2" charset="0"/>
                <a:ea typeface="Roboto" panose="02000000000000000000" pitchFamily="2" charset="0"/>
                <a:cs typeface="Roboto" panose="02000000000000000000" pitchFamily="2" charset="0"/>
              </a:rPr>
              <a:t>Final Answer: Harry Styles, Olivia Wilde's boyfriend, is 29 years old and his age raised to the 0.23 power is 2.169459462491557. </a:t>
            </a:r>
          </a:p>
        </p:txBody>
      </p:sp>
    </p:spTree>
    <p:extLst>
      <p:ext uri="{BB962C8B-B14F-4D97-AF65-F5344CB8AC3E}">
        <p14:creationId xmlns:p14="http://schemas.microsoft.com/office/powerpoint/2010/main" val="4251085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99B09C73-7EFD-3D54-A156-64F44AE15941}"/>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CE849196-5EAF-57EC-9416-6FBB2ACF1259}"/>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TIPO DE </a:t>
            </a:r>
            <a:r>
              <a:rPr lang="pt-BR" sz="2800" b="1" dirty="0">
                <a:solidFill>
                  <a:srgbClr val="E0375F"/>
                </a:solidFill>
                <a:latin typeface="Roboto"/>
                <a:ea typeface="Roboto"/>
                <a:cs typeface="Roboto"/>
                <a:sym typeface="Roboto"/>
              </a:rPr>
              <a:t>AGENTES</a:t>
            </a:r>
            <a:endParaRPr lang="pt-BR" sz="2800" b="1" dirty="0">
              <a:solidFill>
                <a:srgbClr val="E0375F"/>
              </a:solidFill>
              <a:latin typeface="Roboto"/>
              <a:ea typeface="Roboto"/>
              <a:cs typeface="Roboto"/>
            </a:endParaRPr>
          </a:p>
        </p:txBody>
      </p:sp>
      <p:sp>
        <p:nvSpPr>
          <p:cNvPr id="2" name="CaixaDeTexto 1">
            <a:extLst>
              <a:ext uri="{FF2B5EF4-FFF2-40B4-BE49-F238E27FC236}">
                <a16:creationId xmlns:a16="http://schemas.microsoft.com/office/drawing/2014/main" id="{2C6CADED-BB4A-975D-0A2C-ADFC69ADB981}"/>
              </a:ext>
            </a:extLst>
          </p:cNvPr>
          <p:cNvSpPr txBox="1"/>
          <p:nvPr/>
        </p:nvSpPr>
        <p:spPr>
          <a:xfrm>
            <a:off x="0" y="6253221"/>
            <a:ext cx="8814816"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r>
              <a:rPr lang="pt-BR" dirty="0"/>
              <a:t>https://python.langchain.com/docs/modules/agents/agent_types/</a:t>
            </a:r>
          </a:p>
          <a:p>
            <a:r>
              <a:rPr lang="pt-BR" dirty="0"/>
              <a:t>https://react-lm.github.io/</a:t>
            </a:r>
          </a:p>
        </p:txBody>
      </p:sp>
      <p:sp>
        <p:nvSpPr>
          <p:cNvPr id="3" name="Google Shape;307;p14">
            <a:extLst>
              <a:ext uri="{FF2B5EF4-FFF2-40B4-BE49-F238E27FC236}">
                <a16:creationId xmlns:a16="http://schemas.microsoft.com/office/drawing/2014/main" id="{45CBBA95-2306-484A-0AFC-FB9545905C57}"/>
              </a:ext>
            </a:extLst>
          </p:cNvPr>
          <p:cNvSpPr txBox="1"/>
          <p:nvPr/>
        </p:nvSpPr>
        <p:spPr>
          <a:xfrm>
            <a:off x="280415" y="1065317"/>
            <a:ext cx="11606785" cy="39702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Existem diferentes tipos de agentes que são conectados com seus respectivos prompts. A </a:t>
            </a:r>
            <a:r>
              <a:rPr lang="pt-BR" sz="1800" dirty="0" err="1">
                <a:solidFill>
                  <a:srgbClr val="94A2AC"/>
                </a:solidFill>
                <a:latin typeface="Roboto"/>
                <a:ea typeface="Roboto"/>
                <a:cs typeface="Roboto"/>
                <a:sym typeface="Roboto"/>
              </a:rPr>
              <a:t>Langchain</a:t>
            </a:r>
            <a:r>
              <a:rPr lang="pt-BR" sz="1800" dirty="0">
                <a:solidFill>
                  <a:srgbClr val="94A2AC"/>
                </a:solidFill>
                <a:latin typeface="Roboto"/>
                <a:ea typeface="Roboto"/>
                <a:cs typeface="Roboto"/>
                <a:sym typeface="Roboto"/>
              </a:rPr>
              <a:t> criou o </a:t>
            </a:r>
            <a:r>
              <a:rPr lang="pt-BR" sz="1800" dirty="0" err="1">
                <a:solidFill>
                  <a:srgbClr val="94A2AC"/>
                </a:solidFill>
                <a:latin typeface="Roboto"/>
                <a:ea typeface="Roboto"/>
                <a:cs typeface="Roboto"/>
                <a:sym typeface="Roboto"/>
              </a:rPr>
              <a:t>LangchainHub</a:t>
            </a:r>
            <a:r>
              <a:rPr lang="pt-BR" sz="1800" dirty="0">
                <a:solidFill>
                  <a:srgbClr val="94A2AC"/>
                </a:solidFill>
                <a:latin typeface="Roboto"/>
                <a:ea typeface="Roboto"/>
                <a:cs typeface="Roboto"/>
                <a:sym typeface="Roboto"/>
              </a:rPr>
              <a:t> para facilitar o reuso de diferentes prompts em aplicações com agentes.</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O que diferencia um agente de outro são o uso de “tools”, plug-ins para se conectar com outros serviços, “funções exclusivas”, memória, etc.</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Os mais comuns são:</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285750" marR="0" lvl="0" indent="-285750" rtl="0">
              <a:spcBef>
                <a:spcPts val="0"/>
              </a:spcBef>
              <a:spcAft>
                <a:spcPts val="0"/>
              </a:spcAft>
              <a:buClr>
                <a:srgbClr val="94A2AC"/>
              </a:buClr>
              <a:buSzPts val="2400"/>
              <a:buFont typeface="Arial" panose="020B0604020202020204" pitchFamily="34" charset="0"/>
              <a:buChar char="•"/>
            </a:pPr>
            <a:r>
              <a:rPr lang="pt-BR" sz="1800" dirty="0" err="1">
                <a:solidFill>
                  <a:srgbClr val="E0375F"/>
                </a:solidFill>
                <a:latin typeface="Roboto"/>
                <a:ea typeface="Roboto"/>
                <a:cs typeface="Roboto"/>
                <a:sym typeface="Roboto"/>
              </a:rPr>
              <a:t>ReAct</a:t>
            </a:r>
            <a:r>
              <a:rPr lang="pt-BR" sz="1800" dirty="0">
                <a:solidFill>
                  <a:srgbClr val="94A2AC"/>
                </a:solidFill>
                <a:latin typeface="Roboto"/>
                <a:ea typeface="Roboto"/>
                <a:cs typeface="Roboto"/>
                <a:sym typeface="Roboto"/>
              </a:rPr>
              <a:t>: https://smith.langchain.com/hub/hwchase17/react?organizationId=64bbdd11-ef14-5a51-9794-8a07e5df2b5d</a:t>
            </a:r>
          </a:p>
          <a:p>
            <a:pPr marR="0" lvl="0" rtl="0">
              <a:spcBef>
                <a:spcPts val="0"/>
              </a:spcBef>
              <a:spcAft>
                <a:spcPts val="0"/>
              </a:spcAft>
              <a:buClr>
                <a:srgbClr val="94A2AC"/>
              </a:buClr>
              <a:buSzPts val="2400"/>
            </a:pPr>
            <a:endParaRPr lang="pt-BR" sz="1800" dirty="0">
              <a:solidFill>
                <a:srgbClr val="94A2AC"/>
              </a:solidFill>
              <a:latin typeface="Roboto"/>
              <a:ea typeface="Roboto"/>
              <a:cs typeface="Roboto"/>
              <a:sym typeface="Roboto"/>
            </a:endParaRPr>
          </a:p>
          <a:p>
            <a:pPr marL="285750" marR="0" lvl="0" indent="-285750" rtl="0">
              <a:spcBef>
                <a:spcPts val="0"/>
              </a:spcBef>
              <a:spcAft>
                <a:spcPts val="0"/>
              </a:spcAft>
              <a:buClr>
                <a:srgbClr val="94A2AC"/>
              </a:buClr>
              <a:buSzPts val="2400"/>
              <a:buFont typeface="Arial" panose="020B0604020202020204" pitchFamily="34" charset="0"/>
              <a:buChar char="•"/>
            </a:pPr>
            <a:r>
              <a:rPr lang="pt-BR" sz="1800" dirty="0">
                <a:solidFill>
                  <a:srgbClr val="E0375F"/>
                </a:solidFill>
                <a:latin typeface="Roboto"/>
                <a:ea typeface="Roboto"/>
                <a:cs typeface="Roboto"/>
                <a:sym typeface="Roboto"/>
              </a:rPr>
              <a:t>JSON Chat </a:t>
            </a:r>
            <a:r>
              <a:rPr lang="pt-BR" sz="1800" dirty="0">
                <a:solidFill>
                  <a:srgbClr val="94A2AC"/>
                </a:solidFill>
                <a:latin typeface="Roboto"/>
                <a:ea typeface="Roboto"/>
                <a:cs typeface="Roboto"/>
                <a:sym typeface="Roboto"/>
              </a:rPr>
              <a:t>(utiliza o mesmo conceito do </a:t>
            </a:r>
            <a:r>
              <a:rPr lang="pt-BR" sz="1800" dirty="0" err="1">
                <a:solidFill>
                  <a:srgbClr val="94A2AC"/>
                </a:solidFill>
                <a:latin typeface="Roboto"/>
                <a:ea typeface="Roboto"/>
                <a:cs typeface="Roboto"/>
                <a:sym typeface="Roboto"/>
              </a:rPr>
              <a:t>ReAct</a:t>
            </a:r>
            <a:r>
              <a:rPr lang="pt-BR" sz="1800" dirty="0">
                <a:solidFill>
                  <a:srgbClr val="94A2AC"/>
                </a:solidFill>
                <a:latin typeface="Roboto"/>
                <a:ea typeface="Roboto"/>
                <a:cs typeface="Roboto"/>
                <a:sym typeface="Roboto"/>
              </a:rPr>
              <a:t>, porém com retorno estruturado em JSON): https://smith.langchain.com/hub/hwchase17/react-json?organizationId=64bbdd11-ef14-5a51-9794-8a07e5df2b5d</a:t>
            </a:r>
          </a:p>
        </p:txBody>
      </p:sp>
    </p:spTree>
    <p:extLst>
      <p:ext uri="{BB962C8B-B14F-4D97-AF65-F5344CB8AC3E}">
        <p14:creationId xmlns:p14="http://schemas.microsoft.com/office/powerpoint/2010/main" val="3262986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AGENTE DE </a:t>
            </a:r>
            <a:r>
              <a:rPr lang="pt-BR" sz="2800" b="1" dirty="0">
                <a:solidFill>
                  <a:srgbClr val="E0375F"/>
                </a:solidFill>
                <a:latin typeface="Roboto"/>
                <a:ea typeface="Roboto"/>
                <a:cs typeface="Roboto"/>
                <a:sym typeface="Roboto"/>
              </a:rPr>
              <a:t>MATEMÁTICA</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58473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600" dirty="0">
                <a:solidFill>
                  <a:srgbClr val="94A2AC"/>
                </a:solidFill>
                <a:latin typeface="Roboto"/>
                <a:ea typeface="Roboto"/>
                <a:cs typeface="Roboto"/>
                <a:sym typeface="Roboto"/>
              </a:rPr>
              <a:t>Importação dos módulos para acionar agentes e a instalação do </a:t>
            </a:r>
            <a:r>
              <a:rPr lang="pt-BR" sz="1600" dirty="0" err="1">
                <a:solidFill>
                  <a:srgbClr val="94A2AC"/>
                </a:solidFill>
                <a:latin typeface="Roboto"/>
                <a:ea typeface="Roboto"/>
                <a:cs typeface="Roboto"/>
                <a:sym typeface="Roboto"/>
              </a:rPr>
              <a:t>langchain</a:t>
            </a:r>
            <a:r>
              <a:rPr lang="pt-BR" sz="1600" dirty="0">
                <a:solidFill>
                  <a:srgbClr val="94A2AC"/>
                </a:solidFill>
                <a:latin typeface="Roboto"/>
                <a:ea typeface="Roboto"/>
                <a:cs typeface="Roboto"/>
                <a:sym typeface="Roboto"/>
              </a:rPr>
              <a:t> hub para obter prompts para cada tipo de conexão com os agentes. módulo de agente pode ser incluído na função “</a:t>
            </a:r>
            <a:r>
              <a:rPr lang="pt-BR" sz="1600" dirty="0" err="1">
                <a:solidFill>
                  <a:srgbClr val="94A2AC"/>
                </a:solidFill>
                <a:latin typeface="Roboto"/>
                <a:ea typeface="Roboto"/>
                <a:cs typeface="Roboto"/>
                <a:sym typeface="Roboto"/>
              </a:rPr>
              <a:t>load</a:t>
            </a:r>
            <a:r>
              <a:rPr lang="pt-BR" sz="1600" dirty="0">
                <a:solidFill>
                  <a:srgbClr val="94A2AC"/>
                </a:solidFill>
                <a:latin typeface="Roboto"/>
                <a:ea typeface="Roboto"/>
                <a:cs typeface="Roboto"/>
                <a:sym typeface="Roboto"/>
              </a:rPr>
              <a:t>-tools”, como por exemplo “</a:t>
            </a:r>
            <a:r>
              <a:rPr lang="pt-BR" sz="1600" dirty="0" err="1">
                <a:solidFill>
                  <a:srgbClr val="94A2AC"/>
                </a:solidFill>
                <a:latin typeface="Roboto"/>
                <a:ea typeface="Roboto"/>
                <a:cs typeface="Roboto"/>
                <a:sym typeface="Roboto"/>
              </a:rPr>
              <a:t>wikipedia</a:t>
            </a:r>
            <a:r>
              <a:rPr lang="pt-BR" sz="1600" dirty="0">
                <a:solidFill>
                  <a:srgbClr val="94A2AC"/>
                </a:solidFill>
                <a:latin typeface="Roboto"/>
                <a:ea typeface="Roboto"/>
                <a:cs typeface="Roboto"/>
                <a:sym typeface="Roboto"/>
              </a:rPr>
              <a:t>”.</a:t>
            </a:r>
          </a:p>
        </p:txBody>
      </p:sp>
      <p:sp>
        <p:nvSpPr>
          <p:cNvPr id="6" name="CaixaDeTexto 5">
            <a:extLst>
              <a:ext uri="{FF2B5EF4-FFF2-40B4-BE49-F238E27FC236}">
                <a16:creationId xmlns:a16="http://schemas.microsoft.com/office/drawing/2014/main" id="{A6E24FB1-734C-5355-E511-E62388E76BAE}"/>
              </a:ext>
            </a:extLst>
          </p:cNvPr>
          <p:cNvSpPr txBox="1"/>
          <p:nvPr/>
        </p:nvSpPr>
        <p:spPr>
          <a:xfrm>
            <a:off x="280415" y="2319419"/>
            <a:ext cx="11606785" cy="968085"/>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from </a:t>
            </a:r>
            <a:r>
              <a:rPr lang="en-US" dirty="0" err="1"/>
              <a:t>langchain.agents</a:t>
            </a:r>
            <a:r>
              <a:rPr lang="en-US" dirty="0"/>
              <a:t> import </a:t>
            </a:r>
            <a:r>
              <a:rPr lang="en-US" dirty="0" err="1"/>
              <a:t>load_tools</a:t>
            </a:r>
            <a:endParaRPr lang="en-US" dirty="0"/>
          </a:p>
          <a:p>
            <a:r>
              <a:rPr lang="en-US" dirty="0"/>
              <a:t>from </a:t>
            </a:r>
            <a:r>
              <a:rPr lang="en-US" dirty="0" err="1"/>
              <a:t>langchain.agents</a:t>
            </a:r>
            <a:r>
              <a:rPr lang="en-US" dirty="0"/>
              <a:t> import </a:t>
            </a:r>
            <a:r>
              <a:rPr lang="en-US" dirty="0" err="1"/>
              <a:t>AgentType</a:t>
            </a:r>
            <a:r>
              <a:rPr lang="en-US" dirty="0"/>
              <a:t>, </a:t>
            </a:r>
            <a:r>
              <a:rPr lang="en-US" dirty="0" err="1"/>
              <a:t>create_json_chat_agent</a:t>
            </a:r>
            <a:r>
              <a:rPr lang="en-US" dirty="0"/>
              <a:t>, </a:t>
            </a:r>
            <a:r>
              <a:rPr lang="en-US" dirty="0" err="1"/>
              <a:t>create_react_agent</a:t>
            </a:r>
            <a:r>
              <a:rPr lang="en-US" dirty="0"/>
              <a:t>, </a:t>
            </a:r>
            <a:r>
              <a:rPr lang="en-US" dirty="0" err="1"/>
              <a:t>AgentExecutor</a:t>
            </a:r>
            <a:endParaRPr lang="en-US" dirty="0"/>
          </a:p>
          <a:p>
            <a:r>
              <a:rPr lang="en-US" dirty="0"/>
              <a:t>from </a:t>
            </a:r>
            <a:r>
              <a:rPr lang="en-US" dirty="0" err="1"/>
              <a:t>langchain_openai</a:t>
            </a:r>
            <a:r>
              <a:rPr lang="en-US" dirty="0"/>
              <a:t> import </a:t>
            </a:r>
            <a:r>
              <a:rPr lang="en-US" dirty="0" err="1"/>
              <a:t>ChatOpenAI</a:t>
            </a:r>
            <a:endParaRPr lang="pt-BR" dirty="0"/>
          </a:p>
        </p:txBody>
      </p:sp>
      <p:sp>
        <p:nvSpPr>
          <p:cNvPr id="5" name="CaixaDeTexto 4">
            <a:extLst>
              <a:ext uri="{FF2B5EF4-FFF2-40B4-BE49-F238E27FC236}">
                <a16:creationId xmlns:a16="http://schemas.microsoft.com/office/drawing/2014/main" id="{16055393-72ED-6DFD-F691-2E82D346C313}"/>
              </a:ext>
            </a:extLst>
          </p:cNvPr>
          <p:cNvSpPr txBox="1"/>
          <p:nvPr/>
        </p:nvSpPr>
        <p:spPr>
          <a:xfrm>
            <a:off x="280414" y="3387306"/>
            <a:ext cx="11606785" cy="3202469"/>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it-IT" dirty="0"/>
              <a:t>from langchain import hub</a:t>
            </a:r>
          </a:p>
          <a:p>
            <a:endParaRPr lang="it-IT" dirty="0"/>
          </a:p>
          <a:p>
            <a:r>
              <a:rPr lang="it-IT" dirty="0"/>
              <a:t>prompt = hub.pull("hwchase17/react-chat-json")</a:t>
            </a:r>
          </a:p>
          <a:p>
            <a:r>
              <a:rPr lang="it-IT" dirty="0"/>
              <a:t>chat_openai = ChatOpenAI(temperature=0, model=model)</a:t>
            </a:r>
          </a:p>
          <a:p>
            <a:r>
              <a:rPr lang="en-US" dirty="0"/>
              <a:t>tools = </a:t>
            </a:r>
            <a:r>
              <a:rPr lang="en-US" dirty="0" err="1"/>
              <a:t>load_tools</a:t>
            </a:r>
            <a:r>
              <a:rPr lang="en-US" dirty="0"/>
              <a:t>(["</a:t>
            </a:r>
            <a:r>
              <a:rPr lang="en-US" dirty="0" err="1"/>
              <a:t>llm</a:t>
            </a:r>
            <a:r>
              <a:rPr lang="en-US" dirty="0"/>
              <a:t>-math"], </a:t>
            </a:r>
            <a:r>
              <a:rPr lang="en-US" dirty="0" err="1"/>
              <a:t>llm</a:t>
            </a:r>
            <a:r>
              <a:rPr lang="en-US" dirty="0"/>
              <a:t>=</a:t>
            </a:r>
            <a:r>
              <a:rPr lang="en-US" dirty="0" err="1"/>
              <a:t>chat_openai</a:t>
            </a:r>
            <a:r>
              <a:rPr lang="en-US" dirty="0"/>
              <a:t>)</a:t>
            </a:r>
          </a:p>
          <a:p>
            <a:r>
              <a:rPr lang="en-US" dirty="0"/>
              <a:t>agent = </a:t>
            </a:r>
            <a:r>
              <a:rPr lang="en-US" dirty="0" err="1"/>
              <a:t>create_json_chat_agent</a:t>
            </a:r>
            <a:r>
              <a:rPr lang="en-US" dirty="0"/>
              <a:t>(</a:t>
            </a:r>
          </a:p>
          <a:p>
            <a:r>
              <a:rPr lang="en-US" dirty="0"/>
              <a:t>    </a:t>
            </a:r>
            <a:r>
              <a:rPr lang="en-US" dirty="0" err="1"/>
              <a:t>chat_openai</a:t>
            </a:r>
            <a:r>
              <a:rPr lang="en-US" dirty="0"/>
              <a:t>,</a:t>
            </a:r>
          </a:p>
          <a:p>
            <a:r>
              <a:rPr lang="en-US" dirty="0"/>
              <a:t>    tools,</a:t>
            </a:r>
          </a:p>
          <a:p>
            <a:r>
              <a:rPr lang="en-US" dirty="0"/>
              <a:t>    prompt)</a:t>
            </a:r>
          </a:p>
          <a:p>
            <a:r>
              <a:rPr lang="en-US" dirty="0" err="1"/>
              <a:t>agent_executor</a:t>
            </a:r>
            <a:r>
              <a:rPr lang="en-US" dirty="0"/>
              <a:t> = </a:t>
            </a:r>
            <a:r>
              <a:rPr lang="en-US" dirty="0" err="1"/>
              <a:t>AgentExecutor</a:t>
            </a:r>
            <a:r>
              <a:rPr lang="en-US" dirty="0"/>
              <a:t>(</a:t>
            </a:r>
          </a:p>
          <a:p>
            <a:r>
              <a:rPr lang="en-US" dirty="0"/>
              <a:t>    agent=agent, tools=tools, verbose=True, </a:t>
            </a:r>
            <a:r>
              <a:rPr lang="en-US" dirty="0" err="1"/>
              <a:t>handle_parsing_errors</a:t>
            </a:r>
            <a:r>
              <a:rPr lang="en-US" dirty="0"/>
              <a:t>=True</a:t>
            </a:r>
          </a:p>
          <a:p>
            <a:r>
              <a:rPr lang="en-US" dirty="0"/>
              <a:t>)</a:t>
            </a:r>
          </a:p>
          <a:p>
            <a:r>
              <a:rPr lang="pt-BR" dirty="0" err="1"/>
              <a:t>agent_executor.invoke</a:t>
            </a:r>
            <a:r>
              <a:rPr lang="pt-BR" dirty="0"/>
              <a:t>({"input": "Quanto é raiz quadrada de 5 menos 0,75?"})</a:t>
            </a:r>
          </a:p>
        </p:txBody>
      </p:sp>
      <p:sp>
        <p:nvSpPr>
          <p:cNvPr id="2" name="CaixaDeTexto 1">
            <a:extLst>
              <a:ext uri="{FF2B5EF4-FFF2-40B4-BE49-F238E27FC236}">
                <a16:creationId xmlns:a16="http://schemas.microsoft.com/office/drawing/2014/main" id="{F251018C-2CB4-DD49-460E-E62298853C05}"/>
              </a:ext>
            </a:extLst>
          </p:cNvPr>
          <p:cNvSpPr txBox="1"/>
          <p:nvPr/>
        </p:nvSpPr>
        <p:spPr>
          <a:xfrm>
            <a:off x="280414" y="1850326"/>
            <a:ext cx="11606785" cy="369291"/>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!pip install </a:t>
            </a:r>
            <a:r>
              <a:rPr lang="en-US" dirty="0" err="1"/>
              <a:t>langchainhub</a:t>
            </a:r>
            <a:endParaRPr lang="pt-BR" dirty="0"/>
          </a:p>
        </p:txBody>
      </p:sp>
    </p:spTree>
    <p:extLst>
      <p:ext uri="{BB962C8B-B14F-4D97-AF65-F5344CB8AC3E}">
        <p14:creationId xmlns:p14="http://schemas.microsoft.com/office/powerpoint/2010/main" val="310366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AGENTE DE </a:t>
            </a:r>
            <a:r>
              <a:rPr lang="pt-BR" sz="2800" b="1" dirty="0">
                <a:solidFill>
                  <a:srgbClr val="E0375F"/>
                </a:solidFill>
                <a:latin typeface="Roboto"/>
                <a:ea typeface="Roboto"/>
                <a:cs typeface="Roboto"/>
                <a:sym typeface="Roboto"/>
              </a:rPr>
              <a:t>MATEMÁTICA</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 execução do agente.</a:t>
            </a:r>
          </a:p>
        </p:txBody>
      </p:sp>
      <p:sp>
        <p:nvSpPr>
          <p:cNvPr id="8" name="CaixaDeTexto 7">
            <a:extLst>
              <a:ext uri="{FF2B5EF4-FFF2-40B4-BE49-F238E27FC236}">
                <a16:creationId xmlns:a16="http://schemas.microsoft.com/office/drawing/2014/main" id="{AF64A23C-2A9C-EB82-8892-1BDD535A83F2}"/>
              </a:ext>
            </a:extLst>
          </p:cNvPr>
          <p:cNvSpPr txBox="1"/>
          <p:nvPr/>
        </p:nvSpPr>
        <p:spPr>
          <a:xfrm>
            <a:off x="280415" y="1658676"/>
            <a:ext cx="11606783" cy="2677656"/>
          </a:xfrm>
          <a:prstGeom prst="rect">
            <a:avLst/>
          </a:prstGeom>
          <a:noFill/>
        </p:spPr>
        <p:txBody>
          <a:bodyPr wrap="square">
            <a:spAutoFit/>
          </a:bodyPr>
          <a:lstStyle/>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Entering</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new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AgentExecutor</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chain</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t>
            </a:r>
          </a:p>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t>
            </a:r>
          </a:p>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action</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Calculator</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t>
            </a:r>
          </a:p>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action_input</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sqrt</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(5) - 0.75"</a:t>
            </a:r>
          </a:p>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Answer</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1.4860679774997898{</a:t>
            </a:r>
          </a:p>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action</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"Final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Answer</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t>
            </a:r>
          </a:p>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action_input</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"The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answer</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is</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approximately</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1.4860679774997898."</a:t>
            </a:r>
          </a:p>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t>
            </a:r>
          </a:p>
          <a:p>
            <a:endPar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endParaRPr>
          </a:p>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&gt;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Finished</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chain</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t>
            </a:r>
          </a:p>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{'input': 'Quanto é raiz quadrada de 5 menos 0,75?',</a:t>
            </a:r>
          </a:p>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'output': 'The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answer</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is</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approximately</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1.4860679774997898.'}</a:t>
            </a:r>
            <a:endParaRPr lang="pt-BR"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17699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MODELO</a:t>
            </a:r>
            <a:r>
              <a:rPr lang="pt-BR" sz="2800" b="1" dirty="0">
                <a:solidFill>
                  <a:srgbClr val="E0375F"/>
                </a:solidFill>
                <a:latin typeface="Roboto"/>
                <a:ea typeface="Roboto"/>
                <a:cs typeface="Roboto"/>
                <a:sym typeface="Roboto"/>
              </a:rPr>
              <a:t> GPT</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5355272"/>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err="1">
                <a:ln>
                  <a:noFill/>
                </a:ln>
                <a:solidFill>
                  <a:srgbClr val="E0375F"/>
                </a:solidFill>
                <a:effectLst/>
                <a:uLnTx/>
                <a:uFillTx/>
                <a:latin typeface="Roboto"/>
                <a:ea typeface="Roboto"/>
                <a:cs typeface="Roboto"/>
                <a:sym typeface="Roboto"/>
              </a:rPr>
              <a:t>Generative</a:t>
            </a:r>
            <a:r>
              <a:rPr kumimoji="0" lang="pt-BR" sz="1800" b="0" i="0" u="none" strike="noStrike" kern="0" cap="none" spc="0" normalizeH="0" baseline="0" noProof="0" dirty="0">
                <a:ln>
                  <a:noFill/>
                </a:ln>
                <a:solidFill>
                  <a:srgbClr val="E0375F"/>
                </a:solidFill>
                <a:effectLst/>
                <a:uLnTx/>
                <a:uFillTx/>
                <a:latin typeface="Roboto"/>
                <a:ea typeface="Roboto"/>
                <a:cs typeface="Roboto"/>
                <a:sym typeface="Roboto"/>
              </a:rPr>
              <a:t> </a:t>
            </a:r>
            <a:r>
              <a:rPr kumimoji="0" lang="pt-BR" sz="1800" b="0" i="0" u="none" strike="noStrike" kern="0" cap="none" spc="0" normalizeH="0" baseline="0" noProof="0" dirty="0" err="1">
                <a:ln>
                  <a:noFill/>
                </a:ln>
                <a:solidFill>
                  <a:srgbClr val="E0375F"/>
                </a:solidFill>
                <a:effectLst/>
                <a:uLnTx/>
                <a:uFillTx/>
                <a:latin typeface="Roboto"/>
                <a:ea typeface="Roboto"/>
                <a:cs typeface="Roboto"/>
                <a:sym typeface="Roboto"/>
              </a:rPr>
              <a:t>Pre-trained</a:t>
            </a:r>
            <a:r>
              <a:rPr kumimoji="0" lang="pt-BR" sz="1800" b="0" i="0" u="none" strike="noStrike" kern="0" cap="none" spc="0" normalizeH="0" baseline="0" noProof="0" dirty="0">
                <a:ln>
                  <a:noFill/>
                </a:ln>
                <a:solidFill>
                  <a:srgbClr val="E0375F"/>
                </a:solidFill>
                <a:effectLst/>
                <a:uLnTx/>
                <a:uFillTx/>
                <a:latin typeface="Roboto"/>
                <a:ea typeface="Roboto"/>
                <a:cs typeface="Roboto"/>
                <a:sym typeface="Roboto"/>
              </a:rPr>
              <a:t> Transformers (GPT) </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são uma classe de modelos de linguagem em larga escala (Large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Language</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Models ou simplesmente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LLMs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Além do GPT da OpenAI, que atualmente inclui versões como GPT-3.5, GPT-4 e GPT-4 Turbo, existem diversos outros modelos relevantes no mercado, incluindo o Gemini (do Google, anteriormente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Bard</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Claude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Anthropic</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Titan (AWS),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Llama</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3 (Meta) e iniciativas brasileiras como o Maritaca, dentre muitos outros que são lançados frequentemente.</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Esses modelos são treinados em grandes volumes de dados, com o GPT-3 contando com cerca de 175 bilhões de parâmetros, enquanto modelos mais recentes como GPT-4 utilizam uma quantidade ainda maior, embora os números exatos não sejam oficialmente divulgados pela OpenAI.</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Os dados de treinamento utilizados por esses modelos incluem conteúdos extraídos da internet, como sites, artigos, livros e fontes abertas, como a Wikipedia. Da mesma forma que motores de busca como o Google indexam sites para disponibilizar informações rapidamente aos usuários, os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LLMs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também coletam e processam grandes volumes de dados online para compor seu treinamento.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O controle sobre quais partes dos sites podem ser acessadas por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bots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de treinamento de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LLMs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é feito por meio do arquivo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robots.txt</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localizado na raiz dos websites. Por exemplo, no caso do GPT da OpenAI, o agente identificado é 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GPTBot</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enquanto o Google utiliza o agente Google-</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Extended</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para seus modelos como o Gemini.</a:t>
            </a:r>
          </a:p>
        </p:txBody>
      </p:sp>
      <p:sp>
        <p:nvSpPr>
          <p:cNvPr id="6" name="Google Shape;258;p10">
            <a:extLst>
              <a:ext uri="{FF2B5EF4-FFF2-40B4-BE49-F238E27FC236}">
                <a16:creationId xmlns:a16="http://schemas.microsoft.com/office/drawing/2014/main" id="{551BED3E-0A85-E2D2-A48F-045E4AEBB71A}"/>
              </a:ext>
            </a:extLst>
          </p:cNvPr>
          <p:cNvSpPr/>
          <p:nvPr/>
        </p:nvSpPr>
        <p:spPr>
          <a:xfrm>
            <a:off x="0" y="6581041"/>
            <a:ext cx="5247558"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https://www.maritaca.ai/</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AGENTE DA </a:t>
            </a:r>
            <a:r>
              <a:rPr lang="pt-BR" sz="2800" b="1" dirty="0">
                <a:solidFill>
                  <a:srgbClr val="E0375F"/>
                </a:solidFill>
                <a:latin typeface="Roboto"/>
                <a:ea typeface="Roboto"/>
                <a:cs typeface="Roboto"/>
                <a:sym typeface="Roboto"/>
              </a:rPr>
              <a:t>WIKIPEDIA</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Utilizar outros módulos seguem a mesma forma. É importante verificar na documentação (em Tools) a forma de implementá-los, pois variam de agente para agente.</a:t>
            </a: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Vamos utilizar o </a:t>
            </a:r>
            <a:r>
              <a:rPr lang="pt-BR" sz="1800" dirty="0" err="1">
                <a:solidFill>
                  <a:srgbClr val="94A2AC"/>
                </a:solidFill>
                <a:latin typeface="Roboto"/>
                <a:ea typeface="Roboto"/>
                <a:cs typeface="Roboto"/>
                <a:sym typeface="Roboto"/>
              </a:rPr>
              <a:t>ReAct</a:t>
            </a:r>
            <a:r>
              <a:rPr lang="pt-BR" sz="1800" dirty="0">
                <a:solidFill>
                  <a:srgbClr val="94A2AC"/>
                </a:solidFill>
                <a:latin typeface="Roboto"/>
                <a:ea typeface="Roboto"/>
                <a:cs typeface="Roboto"/>
                <a:sym typeface="Roboto"/>
              </a:rPr>
              <a:t> neste exemplo sem o retorno por JSON.</a:t>
            </a:r>
          </a:p>
        </p:txBody>
      </p:sp>
      <p:sp>
        <p:nvSpPr>
          <p:cNvPr id="6" name="CaixaDeTexto 5">
            <a:extLst>
              <a:ext uri="{FF2B5EF4-FFF2-40B4-BE49-F238E27FC236}">
                <a16:creationId xmlns:a16="http://schemas.microsoft.com/office/drawing/2014/main" id="{A6E24FB1-734C-5355-E511-E62388E76BAE}"/>
              </a:ext>
            </a:extLst>
          </p:cNvPr>
          <p:cNvSpPr txBox="1"/>
          <p:nvPr/>
        </p:nvSpPr>
        <p:spPr>
          <a:xfrm>
            <a:off x="280415" y="2344585"/>
            <a:ext cx="11606785" cy="3116649"/>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tools = </a:t>
            </a:r>
            <a:r>
              <a:rPr lang="en-US" dirty="0" err="1"/>
              <a:t>load_tools</a:t>
            </a:r>
            <a:r>
              <a:rPr lang="en-US" dirty="0"/>
              <a:t>(["</a:t>
            </a:r>
            <a:r>
              <a:rPr lang="en-US" dirty="0" err="1"/>
              <a:t>wikipedia</a:t>
            </a:r>
            <a:r>
              <a:rPr lang="en-US" dirty="0"/>
              <a:t>"], </a:t>
            </a:r>
            <a:r>
              <a:rPr lang="en-US" dirty="0" err="1"/>
              <a:t>llm</a:t>
            </a:r>
            <a:r>
              <a:rPr lang="en-US" dirty="0"/>
              <a:t>=</a:t>
            </a:r>
            <a:r>
              <a:rPr lang="en-US" dirty="0" err="1"/>
              <a:t>chat_openai</a:t>
            </a:r>
            <a:r>
              <a:rPr lang="en-US" dirty="0"/>
              <a:t>)</a:t>
            </a:r>
          </a:p>
          <a:p>
            <a:endParaRPr lang="en-US" dirty="0"/>
          </a:p>
          <a:p>
            <a:r>
              <a:rPr lang="en-US" dirty="0"/>
              <a:t>prompt = </a:t>
            </a:r>
            <a:r>
              <a:rPr lang="en-US" dirty="0" err="1"/>
              <a:t>hub.pull</a:t>
            </a:r>
            <a:r>
              <a:rPr lang="en-US" dirty="0"/>
              <a:t>("hwchase17/react")</a:t>
            </a:r>
          </a:p>
          <a:p>
            <a:endParaRPr lang="en-US" dirty="0"/>
          </a:p>
          <a:p>
            <a:r>
              <a:rPr lang="en-US" dirty="0"/>
              <a:t>agent = </a:t>
            </a:r>
            <a:r>
              <a:rPr lang="en-US" dirty="0" err="1"/>
              <a:t>create_react_agent</a:t>
            </a:r>
            <a:r>
              <a:rPr lang="en-US" dirty="0"/>
              <a:t>(</a:t>
            </a:r>
          </a:p>
          <a:p>
            <a:r>
              <a:rPr lang="en-US" dirty="0"/>
              <a:t>    </a:t>
            </a:r>
            <a:r>
              <a:rPr lang="en-US" dirty="0" err="1"/>
              <a:t>chat_openai</a:t>
            </a:r>
            <a:r>
              <a:rPr lang="en-US" dirty="0"/>
              <a:t>,</a:t>
            </a:r>
          </a:p>
          <a:p>
            <a:r>
              <a:rPr lang="en-US" dirty="0"/>
              <a:t>    tools,</a:t>
            </a:r>
          </a:p>
          <a:p>
            <a:r>
              <a:rPr lang="en-US" dirty="0"/>
              <a:t>    prompt)</a:t>
            </a:r>
          </a:p>
          <a:p>
            <a:r>
              <a:rPr lang="en-US" dirty="0" err="1"/>
              <a:t>agent_executor</a:t>
            </a:r>
            <a:r>
              <a:rPr lang="en-US" dirty="0"/>
              <a:t> = </a:t>
            </a:r>
            <a:r>
              <a:rPr lang="en-US" dirty="0" err="1"/>
              <a:t>AgentExecutor</a:t>
            </a:r>
            <a:r>
              <a:rPr lang="en-US" dirty="0"/>
              <a:t>(</a:t>
            </a:r>
          </a:p>
          <a:p>
            <a:r>
              <a:rPr lang="en-US" dirty="0"/>
              <a:t>    agent=agent, tools=tools, verbose=True, </a:t>
            </a:r>
            <a:r>
              <a:rPr lang="en-US" dirty="0" err="1"/>
              <a:t>handle_parsing_errors</a:t>
            </a:r>
            <a:r>
              <a:rPr lang="en-US" dirty="0"/>
              <a:t>=True</a:t>
            </a:r>
          </a:p>
          <a:p>
            <a:r>
              <a:rPr lang="en-US" dirty="0"/>
              <a:t>)</a:t>
            </a:r>
          </a:p>
          <a:p>
            <a:endParaRPr lang="en-US" dirty="0"/>
          </a:p>
          <a:p>
            <a:r>
              <a:rPr lang="pt-BR" dirty="0" err="1"/>
              <a:t>agent_executor.invoke</a:t>
            </a:r>
            <a:r>
              <a:rPr lang="pt-BR" dirty="0"/>
              <a:t>({"input": "Quem é o fundador da Gurgel?"})</a:t>
            </a:r>
          </a:p>
          <a:p>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3128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AGENTE DA </a:t>
            </a:r>
            <a:r>
              <a:rPr lang="pt-BR" sz="2800" b="1" dirty="0">
                <a:solidFill>
                  <a:srgbClr val="E0375F"/>
                </a:solidFill>
                <a:latin typeface="Roboto"/>
                <a:ea typeface="Roboto"/>
                <a:cs typeface="Roboto"/>
                <a:sym typeface="Roboto"/>
              </a:rPr>
              <a:t>WIKIPEDIA</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 execução do agente.</a:t>
            </a:r>
          </a:p>
        </p:txBody>
      </p:sp>
      <p:sp>
        <p:nvSpPr>
          <p:cNvPr id="8" name="CaixaDeTexto 7">
            <a:extLst>
              <a:ext uri="{FF2B5EF4-FFF2-40B4-BE49-F238E27FC236}">
                <a16:creationId xmlns:a16="http://schemas.microsoft.com/office/drawing/2014/main" id="{AF64A23C-2A9C-EB82-8892-1BDD535A83F2}"/>
              </a:ext>
            </a:extLst>
          </p:cNvPr>
          <p:cNvSpPr txBox="1"/>
          <p:nvPr/>
        </p:nvSpPr>
        <p:spPr>
          <a:xfrm>
            <a:off x="280415" y="1658676"/>
            <a:ext cx="11606783" cy="4801314"/>
          </a:xfrm>
          <a:prstGeom prst="rect">
            <a:avLst/>
          </a:prstGeom>
          <a:noFill/>
        </p:spPr>
        <p:txBody>
          <a:bodyPr wrap="square">
            <a:spAutoFit/>
          </a:bodyPr>
          <a:lstStyle/>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&gt; Entering new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AgentExecutor</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chain...</a:t>
            </a:r>
          </a:p>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I need to find out who the founder of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is.</a:t>
            </a:r>
          </a:p>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Action: Wikipedia</a:t>
            </a:r>
          </a:p>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Action Input: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GurgelPage</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endPar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endParaRPr>
          </a:p>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Summary: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Motores</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(Portuguese pronunciation: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ɡuʁˈʒɛw</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was a Brazilian automobile manufacturer, named after its founder João do Amaral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The company was founded in 1969 and first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specialised</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in buggies and off-road vehicles. Early models were fiberglass bodies installed on Volkswagen Beetle chassis and machinery, but VW bodies and chassis were later replaced by a unique solution made of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Plasteel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which consists of fiberglass and steel joined, a system patented by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also introduced Brazil's first fully domestically designed and manufactured car, the BR-800.</a:t>
            </a:r>
          </a:p>
          <a:p>
            <a:endPar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endParaRPr>
          </a:p>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Page: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Fábio</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endPar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endParaRPr>
          </a:p>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Summary: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Fábio</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Duca</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do Amaral (born 18 January 1970 in Rio de Janeiro, Brazil) is a former Mixed martial arts fighter and 7th degree coral belt Brazilian jiu-jitsu practitioner and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coach.One</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of the best jiu-jitsu competitors of his generation,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is a 4-time  World Jiu-Jitsu Champion (1996–2001), Brazilian National champion and European Open champion.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is the co-founder of the Alliance Jiu Jitsu team,  president of the Professional League of Jiu-Jitsu, and is regarded as one of the top coaches in Brazilian jiu-jitsu.</a:t>
            </a:r>
          </a:p>
          <a:p>
            <a:endPar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endParaRPr>
          </a:p>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Page: Rodrigo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endPar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endParaRPr>
          </a:p>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Summary: Rodrigo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(born 1955) is a Brazilian literary critic and professor of literature.</a:t>
            </a:r>
          </a:p>
          <a:p>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was the controversial critic of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Jabuti</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Award 2012 who gave very low notes to books released by personalities that year, for which he was called the Jurado "C" ("C" judge). His notes were criticized by Leftist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journalists.For</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13 years,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was a pupil of the Brazilian writer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Olavo</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de Carvalho (1947-2022), who taught philosophy at an online course started in 2009. When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Olavo</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died, on January 25, 2022,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wrote a eulogy to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him.Gurgel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is among the most important Brazilian Conservative literary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critics.The</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founder of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is João do Amaral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t>
            </a:r>
          </a:p>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Final Answer: João do Amaral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endPar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endParaRPr>
          </a:p>
          <a:p>
            <a:endPar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endParaRPr>
          </a:p>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&gt; Finished chain.</a:t>
            </a:r>
          </a:p>
          <a:p>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{'input':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Quem</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é o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fundador</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da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'output': 'João do Amaral </a:t>
            </a:r>
            <a:r>
              <a:rPr lang="en-US" sz="12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Gurgel</a:t>
            </a:r>
            <a:r>
              <a:rPr lang="en-US" sz="12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4003801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DESAFIO 2</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70784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2000" dirty="0">
                <a:solidFill>
                  <a:srgbClr val="94A2AC"/>
                </a:solidFill>
                <a:latin typeface="Roboto"/>
                <a:ea typeface="Roboto"/>
                <a:cs typeface="Roboto"/>
                <a:sym typeface="Roboto"/>
              </a:rPr>
              <a:t>Implemente o agente do </a:t>
            </a:r>
            <a:r>
              <a:rPr lang="pt-BR" sz="2000" dirty="0" err="1">
                <a:solidFill>
                  <a:srgbClr val="94A2AC"/>
                </a:solidFill>
                <a:latin typeface="Roboto"/>
                <a:ea typeface="Roboto"/>
                <a:cs typeface="Roboto"/>
                <a:sym typeface="Roboto"/>
              </a:rPr>
              <a:t>PubMed</a:t>
            </a:r>
            <a:r>
              <a:rPr lang="pt-BR" sz="2000" dirty="0">
                <a:solidFill>
                  <a:srgbClr val="94A2AC"/>
                </a:solidFill>
                <a:latin typeface="Roboto"/>
                <a:ea typeface="Roboto"/>
                <a:cs typeface="Roboto"/>
                <a:sym typeface="Roboto"/>
              </a:rPr>
              <a:t> e utilize o prompt para trazer informações e/ou artigos médicos sobre uma doença rara conhecida como “Febre Familiar </a:t>
            </a:r>
            <a:r>
              <a:rPr lang="pt-BR" sz="2000">
                <a:solidFill>
                  <a:srgbClr val="94A2AC"/>
                </a:solidFill>
                <a:latin typeface="Roboto"/>
                <a:ea typeface="Roboto"/>
                <a:cs typeface="Roboto"/>
                <a:sym typeface="Roboto"/>
              </a:rPr>
              <a:t>do Mediterrâneo”.</a:t>
            </a:r>
            <a:endParaRPr lang="pt-BR" sz="2000" dirty="0">
              <a:solidFill>
                <a:srgbClr val="94A2AC"/>
              </a:solidFill>
              <a:latin typeface="Roboto"/>
              <a:ea typeface="Roboto"/>
              <a:cs typeface="Roboto"/>
              <a:sym typeface="Roboto"/>
            </a:endParaRPr>
          </a:p>
        </p:txBody>
      </p:sp>
    </p:spTree>
    <p:extLst>
      <p:ext uri="{BB962C8B-B14F-4D97-AF65-F5344CB8AC3E}">
        <p14:creationId xmlns:p14="http://schemas.microsoft.com/office/powerpoint/2010/main" val="3470566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AGENTE </a:t>
            </a:r>
            <a:r>
              <a:rPr lang="pt-BR" sz="2800" b="1" dirty="0">
                <a:solidFill>
                  <a:srgbClr val="E0375F"/>
                </a:solidFill>
                <a:latin typeface="Roboto"/>
                <a:ea typeface="Roboto"/>
                <a:cs typeface="Roboto"/>
                <a:sym typeface="Roboto"/>
              </a:rPr>
              <a:t>CUSTOMIZADO</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203128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Um agente customizado pode realizar qualquer ação definida por uma função. Esta função precisa ter no mínimo um parâmetro de entrada e retornar algum valor.</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Neste exemplo vamos consumir APIs de teste (ou </a:t>
            </a:r>
            <a:r>
              <a:rPr lang="pt-BR" sz="1800" i="1" dirty="0" err="1">
                <a:solidFill>
                  <a:srgbClr val="94A2AC"/>
                </a:solidFill>
                <a:latin typeface="Roboto"/>
                <a:ea typeface="Roboto"/>
                <a:cs typeface="Roboto"/>
                <a:sym typeface="Roboto"/>
              </a:rPr>
              <a:t>dummy</a:t>
            </a:r>
            <a:r>
              <a:rPr lang="pt-BR" sz="1800" dirty="0">
                <a:solidFill>
                  <a:srgbClr val="94A2AC"/>
                </a:solidFill>
                <a:latin typeface="Roboto"/>
                <a:ea typeface="Roboto"/>
                <a:cs typeface="Roboto"/>
                <a:sym typeface="Roboto"/>
              </a:rPr>
              <a:t>) que retornará:</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1. Lista de produtos: https://dummyjson.com/products</a:t>
            </a: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2. Um único produto baseado no seu identificador https://dummyjson.com/products/1</a:t>
            </a:r>
          </a:p>
        </p:txBody>
      </p:sp>
      <p:sp>
        <p:nvSpPr>
          <p:cNvPr id="3" name="CaixaDeTexto 2">
            <a:extLst>
              <a:ext uri="{FF2B5EF4-FFF2-40B4-BE49-F238E27FC236}">
                <a16:creationId xmlns:a16="http://schemas.microsoft.com/office/drawing/2014/main" id="{EA57F440-05FC-EB3D-4CA1-203D59F93E1C}"/>
              </a:ext>
            </a:extLst>
          </p:cNvPr>
          <p:cNvSpPr txBox="1"/>
          <p:nvPr/>
        </p:nvSpPr>
        <p:spPr>
          <a:xfrm>
            <a:off x="1962150" y="3761399"/>
            <a:ext cx="8267700" cy="1384995"/>
          </a:xfrm>
          <a:prstGeom prst="rect">
            <a:avLst/>
          </a:prstGeom>
          <a:noFill/>
        </p:spPr>
        <p:txBody>
          <a:bodyPr wrap="square">
            <a:spAutoFit/>
          </a:bodyPr>
          <a:lstStyle/>
          <a:p>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{'id': 1,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title</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'iPhone 9',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description</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An</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apple</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mobile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which</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is</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nothing</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like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apple</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price</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549,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discountPercentage</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12.96, 'rating': 4.69, 'stock': 94,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brand</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'Apple',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category</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'smartphones',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thumbnail</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a:effectLst/>
                <a:latin typeface="Roboto" panose="02000000000000000000" pitchFamily="2" charset="0"/>
                <a:ea typeface="Roboto" panose="02000000000000000000" pitchFamily="2" charset="0"/>
                <a:cs typeface="Roboto" panose="02000000000000000000" pitchFamily="2" charset="0"/>
                <a:hlinkClick r:id="rId3"/>
              </a:rPr>
              <a:t>https://i.dummyjson.com/data/</a:t>
            </a:r>
            <a:r>
              <a:rPr lang="pt-BR" b="0" i="0" dirty="0" err="1">
                <a:effectLst/>
                <a:latin typeface="Roboto" panose="02000000000000000000" pitchFamily="2" charset="0"/>
                <a:ea typeface="Roboto" panose="02000000000000000000" pitchFamily="2" charset="0"/>
                <a:cs typeface="Roboto" panose="02000000000000000000" pitchFamily="2" charset="0"/>
                <a:hlinkClick r:id="rId3"/>
              </a:rPr>
              <a:t>products</a:t>
            </a:r>
            <a:r>
              <a:rPr lang="pt-BR" b="0" i="0" dirty="0">
                <a:effectLst/>
                <a:latin typeface="Roboto" panose="02000000000000000000" pitchFamily="2" charset="0"/>
                <a:ea typeface="Roboto" panose="02000000000000000000" pitchFamily="2" charset="0"/>
                <a:cs typeface="Roboto" panose="02000000000000000000" pitchFamily="2" charset="0"/>
                <a:hlinkClick r:id="rId3"/>
              </a:rPr>
              <a:t>/1/thumbnail.jpg</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images</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a:effectLst/>
                <a:latin typeface="Roboto" panose="02000000000000000000" pitchFamily="2" charset="0"/>
                <a:ea typeface="Roboto" panose="02000000000000000000" pitchFamily="2" charset="0"/>
                <a:cs typeface="Roboto" panose="02000000000000000000" pitchFamily="2" charset="0"/>
                <a:hlinkClick r:id="rId4"/>
              </a:rPr>
              <a:t>https://i.dummyjson.com/data/</a:t>
            </a:r>
            <a:r>
              <a:rPr lang="pt-BR" b="0" i="0" dirty="0" err="1">
                <a:effectLst/>
                <a:latin typeface="Roboto" panose="02000000000000000000" pitchFamily="2" charset="0"/>
                <a:ea typeface="Roboto" panose="02000000000000000000" pitchFamily="2" charset="0"/>
                <a:cs typeface="Roboto" panose="02000000000000000000" pitchFamily="2" charset="0"/>
                <a:hlinkClick r:id="rId4"/>
              </a:rPr>
              <a:t>products</a:t>
            </a:r>
            <a:r>
              <a:rPr lang="pt-BR" b="0" i="0" dirty="0">
                <a:effectLst/>
                <a:latin typeface="Roboto" panose="02000000000000000000" pitchFamily="2" charset="0"/>
                <a:ea typeface="Roboto" panose="02000000000000000000" pitchFamily="2" charset="0"/>
                <a:cs typeface="Roboto" panose="02000000000000000000" pitchFamily="2" charset="0"/>
                <a:hlinkClick r:id="rId4"/>
              </a:rPr>
              <a:t>/1/1.jpg</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a:effectLst/>
                <a:latin typeface="Roboto" panose="02000000000000000000" pitchFamily="2" charset="0"/>
                <a:ea typeface="Roboto" panose="02000000000000000000" pitchFamily="2" charset="0"/>
                <a:cs typeface="Roboto" panose="02000000000000000000" pitchFamily="2" charset="0"/>
                <a:hlinkClick r:id="rId5"/>
              </a:rPr>
              <a:t>https://i.dummyjson.com/data/</a:t>
            </a:r>
            <a:r>
              <a:rPr lang="pt-BR" b="0" i="0" dirty="0" err="1">
                <a:effectLst/>
                <a:latin typeface="Roboto" panose="02000000000000000000" pitchFamily="2" charset="0"/>
                <a:ea typeface="Roboto" panose="02000000000000000000" pitchFamily="2" charset="0"/>
                <a:cs typeface="Roboto" panose="02000000000000000000" pitchFamily="2" charset="0"/>
                <a:hlinkClick r:id="rId5"/>
              </a:rPr>
              <a:t>products</a:t>
            </a:r>
            <a:r>
              <a:rPr lang="pt-BR" b="0" i="0" dirty="0">
                <a:effectLst/>
                <a:latin typeface="Roboto" panose="02000000000000000000" pitchFamily="2" charset="0"/>
                <a:ea typeface="Roboto" panose="02000000000000000000" pitchFamily="2" charset="0"/>
                <a:cs typeface="Roboto" panose="02000000000000000000" pitchFamily="2" charset="0"/>
                <a:hlinkClick r:id="rId5"/>
              </a:rPr>
              <a:t>/1/2.jpg</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a:effectLst/>
                <a:latin typeface="Roboto" panose="02000000000000000000" pitchFamily="2" charset="0"/>
                <a:ea typeface="Roboto" panose="02000000000000000000" pitchFamily="2" charset="0"/>
                <a:cs typeface="Roboto" panose="02000000000000000000" pitchFamily="2" charset="0"/>
                <a:hlinkClick r:id="rId6"/>
              </a:rPr>
              <a:t>https://i.dummyjson.com/data/</a:t>
            </a:r>
            <a:r>
              <a:rPr lang="pt-BR" b="0" i="0" dirty="0" err="1">
                <a:effectLst/>
                <a:latin typeface="Roboto" panose="02000000000000000000" pitchFamily="2" charset="0"/>
                <a:ea typeface="Roboto" panose="02000000000000000000" pitchFamily="2" charset="0"/>
                <a:cs typeface="Roboto" panose="02000000000000000000" pitchFamily="2" charset="0"/>
                <a:hlinkClick r:id="rId6"/>
              </a:rPr>
              <a:t>products</a:t>
            </a:r>
            <a:r>
              <a:rPr lang="pt-BR" b="0" i="0" dirty="0">
                <a:effectLst/>
                <a:latin typeface="Roboto" panose="02000000000000000000" pitchFamily="2" charset="0"/>
                <a:ea typeface="Roboto" panose="02000000000000000000" pitchFamily="2" charset="0"/>
                <a:cs typeface="Roboto" panose="02000000000000000000" pitchFamily="2" charset="0"/>
                <a:hlinkClick r:id="rId6"/>
              </a:rPr>
              <a:t>/1/3.jpg</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a:effectLst/>
                <a:latin typeface="Roboto" panose="02000000000000000000" pitchFamily="2" charset="0"/>
                <a:ea typeface="Roboto" panose="02000000000000000000" pitchFamily="2" charset="0"/>
                <a:cs typeface="Roboto" panose="02000000000000000000" pitchFamily="2" charset="0"/>
                <a:hlinkClick r:id="rId7"/>
              </a:rPr>
              <a:t>https://i.dummyjson.com/data/</a:t>
            </a:r>
            <a:r>
              <a:rPr lang="pt-BR" b="0" i="0" dirty="0" err="1">
                <a:effectLst/>
                <a:latin typeface="Roboto" panose="02000000000000000000" pitchFamily="2" charset="0"/>
                <a:ea typeface="Roboto" panose="02000000000000000000" pitchFamily="2" charset="0"/>
                <a:cs typeface="Roboto" panose="02000000000000000000" pitchFamily="2" charset="0"/>
                <a:hlinkClick r:id="rId7"/>
              </a:rPr>
              <a:t>products</a:t>
            </a:r>
            <a:r>
              <a:rPr lang="pt-BR" b="0" i="0" dirty="0">
                <a:effectLst/>
                <a:latin typeface="Roboto" panose="02000000000000000000" pitchFamily="2" charset="0"/>
                <a:ea typeface="Roboto" panose="02000000000000000000" pitchFamily="2" charset="0"/>
                <a:cs typeface="Roboto" panose="02000000000000000000" pitchFamily="2" charset="0"/>
                <a:hlinkClick r:id="rId7"/>
              </a:rPr>
              <a:t>/1/4.jpg</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pt-BR" b="0" i="0" dirty="0">
                <a:effectLst/>
                <a:latin typeface="Roboto" panose="02000000000000000000" pitchFamily="2" charset="0"/>
                <a:ea typeface="Roboto" panose="02000000000000000000" pitchFamily="2" charset="0"/>
                <a:cs typeface="Roboto" panose="02000000000000000000" pitchFamily="2" charset="0"/>
                <a:hlinkClick r:id="rId3"/>
              </a:rPr>
              <a:t>https://i.dummyjson.com/data/</a:t>
            </a:r>
            <a:r>
              <a:rPr lang="pt-BR" b="0" i="0" dirty="0" err="1">
                <a:effectLst/>
                <a:latin typeface="Roboto" panose="02000000000000000000" pitchFamily="2" charset="0"/>
                <a:ea typeface="Roboto" panose="02000000000000000000" pitchFamily="2" charset="0"/>
                <a:cs typeface="Roboto" panose="02000000000000000000" pitchFamily="2" charset="0"/>
                <a:hlinkClick r:id="rId3"/>
              </a:rPr>
              <a:t>products</a:t>
            </a:r>
            <a:r>
              <a:rPr lang="pt-BR" b="0" i="0" dirty="0">
                <a:effectLst/>
                <a:latin typeface="Roboto" panose="02000000000000000000" pitchFamily="2" charset="0"/>
                <a:ea typeface="Roboto" panose="02000000000000000000" pitchFamily="2" charset="0"/>
                <a:cs typeface="Roboto" panose="02000000000000000000" pitchFamily="2" charset="0"/>
                <a:hlinkClick r:id="rId3"/>
              </a:rPr>
              <a:t>/1/thumbnail.jpg</a:t>
            </a:r>
            <a:r>
              <a:rPr lang="pt-BR"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a:t>
            </a:r>
            <a:endParaRPr lang="pt-BR" dirty="0">
              <a:latin typeface="Roboto" panose="02000000000000000000" pitchFamily="2" charset="0"/>
              <a:ea typeface="Roboto" panose="02000000000000000000" pitchFamily="2" charset="0"/>
              <a:cs typeface="Roboto" panose="02000000000000000000" pitchFamily="2" charset="0"/>
            </a:endParaRPr>
          </a:p>
        </p:txBody>
      </p:sp>
      <p:sp>
        <p:nvSpPr>
          <p:cNvPr id="5" name="CaixaDeTexto 4">
            <a:extLst>
              <a:ext uri="{FF2B5EF4-FFF2-40B4-BE49-F238E27FC236}">
                <a16:creationId xmlns:a16="http://schemas.microsoft.com/office/drawing/2014/main" id="{C3007C32-FC69-5A83-C25C-FE98BFAD3679}"/>
              </a:ext>
            </a:extLst>
          </p:cNvPr>
          <p:cNvSpPr txBox="1"/>
          <p:nvPr/>
        </p:nvSpPr>
        <p:spPr>
          <a:xfrm>
            <a:off x="2057400" y="5354574"/>
            <a:ext cx="7981950" cy="523220"/>
          </a:xfrm>
          <a:prstGeom prst="rect">
            <a:avLst/>
          </a:prstGeom>
          <a:noFill/>
        </p:spPr>
        <p:txBody>
          <a:bodyPr wrap="square">
            <a:spAutoFit/>
          </a:bodyPr>
          <a:lstStyle/>
          <a:p>
            <a:pPr algn="ctr"/>
            <a:r>
              <a:rPr lang="pt-BR" sz="1400" dirty="0">
                <a:solidFill>
                  <a:srgbClr val="94A2AC"/>
                </a:solidFill>
                <a:latin typeface="Roboto"/>
                <a:ea typeface="Roboto"/>
                <a:cs typeface="Roboto"/>
                <a:sym typeface="Roboto"/>
              </a:rPr>
              <a:t>Formato padrão do retorno de um produto. No caso de lista de produtos é literalmente uma lista de </a:t>
            </a:r>
            <a:r>
              <a:rPr lang="pt-BR" sz="1400" dirty="0" err="1">
                <a:solidFill>
                  <a:srgbClr val="94A2AC"/>
                </a:solidFill>
                <a:latin typeface="Roboto"/>
                <a:ea typeface="Roboto"/>
                <a:cs typeface="Roboto"/>
                <a:sym typeface="Roboto"/>
              </a:rPr>
              <a:t>items</a:t>
            </a:r>
            <a:r>
              <a:rPr lang="pt-BR" sz="1400" dirty="0">
                <a:solidFill>
                  <a:srgbClr val="94A2AC"/>
                </a:solidFill>
                <a:latin typeface="Roboto"/>
                <a:ea typeface="Roboto"/>
                <a:cs typeface="Roboto"/>
                <a:sym typeface="Roboto"/>
              </a:rPr>
              <a:t> como este.</a:t>
            </a:r>
            <a:endParaRPr lang="pt-BR" dirty="0"/>
          </a:p>
        </p:txBody>
      </p:sp>
    </p:spTree>
    <p:extLst>
      <p:ext uri="{BB962C8B-B14F-4D97-AF65-F5344CB8AC3E}">
        <p14:creationId xmlns:p14="http://schemas.microsoft.com/office/powerpoint/2010/main" val="1895578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AGENTE </a:t>
            </a:r>
            <a:r>
              <a:rPr lang="pt-BR" sz="2800" b="1" dirty="0">
                <a:solidFill>
                  <a:srgbClr val="E0375F"/>
                </a:solidFill>
                <a:latin typeface="Roboto"/>
                <a:ea typeface="Roboto"/>
                <a:cs typeface="Roboto"/>
                <a:sym typeface="Roboto"/>
              </a:rPr>
              <a:t>CUSTOMIZADO</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175428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Vamos utilizar a biblioteca </a:t>
            </a:r>
            <a:r>
              <a:rPr lang="pt-BR" sz="1800" i="1" dirty="0" err="1">
                <a:solidFill>
                  <a:srgbClr val="94A2AC"/>
                </a:solidFill>
                <a:latin typeface="Roboto"/>
                <a:ea typeface="Roboto"/>
                <a:cs typeface="Roboto"/>
                <a:sym typeface="Roboto"/>
              </a:rPr>
              <a:t>requests</a:t>
            </a:r>
            <a:r>
              <a:rPr lang="pt-BR" sz="1800" dirty="0">
                <a:solidFill>
                  <a:srgbClr val="94A2AC"/>
                </a:solidFill>
                <a:latin typeface="Roboto"/>
                <a:ea typeface="Roboto"/>
                <a:cs typeface="Roboto"/>
                <a:sym typeface="Roboto"/>
              </a:rPr>
              <a:t> para obter os dados da API.</a:t>
            </a:r>
          </a:p>
          <a:p>
            <a:pPr marL="0" marR="0" lvl="0" indent="0" algn="just"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 função deve ter a </a:t>
            </a:r>
            <a:r>
              <a:rPr lang="pt-BR" sz="1800" i="1" dirty="0" err="1">
                <a:solidFill>
                  <a:srgbClr val="94A2AC"/>
                </a:solidFill>
                <a:latin typeface="Roboto"/>
                <a:ea typeface="Roboto"/>
                <a:cs typeface="Roboto"/>
                <a:sym typeface="Roboto"/>
              </a:rPr>
              <a:t>decorator</a:t>
            </a:r>
            <a:r>
              <a:rPr lang="pt-BR" sz="1800" i="1" dirty="0">
                <a:solidFill>
                  <a:srgbClr val="94A2AC"/>
                </a:solidFill>
                <a:latin typeface="Roboto"/>
                <a:ea typeface="Roboto"/>
                <a:cs typeface="Roboto"/>
                <a:sym typeface="Roboto"/>
              </a:rPr>
              <a:t> </a:t>
            </a:r>
            <a:r>
              <a:rPr lang="pt-BR" sz="1800" dirty="0">
                <a:solidFill>
                  <a:srgbClr val="94A2AC"/>
                </a:solidFill>
                <a:latin typeface="Roboto"/>
                <a:ea typeface="Roboto"/>
                <a:cs typeface="Roboto"/>
                <a:sym typeface="Roboto"/>
              </a:rPr>
              <a:t>“@tool” (que modifica o comportamento da função para agir como um agente), o parâmetro de entrada com seu tipo como também o tipo de retorno. Após declarar o nome da função, devemos incluir um comentário explicando o que a função faz, semelhante ao </a:t>
            </a:r>
            <a:r>
              <a:rPr lang="pt-BR" sz="1800" i="1" dirty="0" err="1">
                <a:solidFill>
                  <a:srgbClr val="94A2AC"/>
                </a:solidFill>
                <a:latin typeface="Roboto"/>
                <a:ea typeface="Roboto"/>
                <a:cs typeface="Roboto"/>
                <a:sym typeface="Roboto"/>
              </a:rPr>
              <a:t>docstring</a:t>
            </a:r>
            <a:r>
              <a:rPr lang="pt-BR" sz="1800" dirty="0">
                <a:solidFill>
                  <a:srgbClr val="94A2AC"/>
                </a:solidFill>
                <a:latin typeface="Roboto"/>
                <a:ea typeface="Roboto"/>
                <a:cs typeface="Roboto"/>
                <a:sym typeface="Roboto"/>
              </a:rPr>
              <a:t>, este texto ajudará o LLM a identificar quando utilizar este agente.</a:t>
            </a:r>
          </a:p>
        </p:txBody>
      </p:sp>
      <p:sp>
        <p:nvSpPr>
          <p:cNvPr id="2" name="CaixaDeTexto 1">
            <a:extLst>
              <a:ext uri="{FF2B5EF4-FFF2-40B4-BE49-F238E27FC236}">
                <a16:creationId xmlns:a16="http://schemas.microsoft.com/office/drawing/2014/main" id="{059A37EC-E21B-4FBC-6BB9-248759003C09}"/>
              </a:ext>
            </a:extLst>
          </p:cNvPr>
          <p:cNvSpPr txBox="1"/>
          <p:nvPr/>
        </p:nvSpPr>
        <p:spPr>
          <a:xfrm>
            <a:off x="292607" y="3082545"/>
            <a:ext cx="11606785" cy="3256572"/>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err="1"/>
              <a:t>import</a:t>
            </a:r>
            <a:r>
              <a:rPr lang="pt-BR" dirty="0"/>
              <a:t> </a:t>
            </a:r>
            <a:r>
              <a:rPr lang="pt-BR" dirty="0" err="1"/>
              <a:t>requests</a:t>
            </a:r>
            <a:endParaRPr lang="pt-BR" dirty="0"/>
          </a:p>
          <a:p>
            <a:endParaRPr lang="pt-BR" dirty="0"/>
          </a:p>
          <a:p>
            <a:r>
              <a:rPr lang="pt-BR" dirty="0"/>
              <a:t>@tool</a:t>
            </a:r>
          </a:p>
          <a:p>
            <a:r>
              <a:rPr lang="pt-BR" dirty="0" err="1"/>
              <a:t>def</a:t>
            </a:r>
            <a:r>
              <a:rPr lang="pt-BR" dirty="0"/>
              <a:t> </a:t>
            </a:r>
            <a:r>
              <a:rPr lang="pt-BR" dirty="0" err="1"/>
              <a:t>products</a:t>
            </a:r>
            <a:r>
              <a:rPr lang="pt-BR" dirty="0"/>
              <a:t>(</a:t>
            </a:r>
            <a:r>
              <a:rPr lang="pt-BR" dirty="0" err="1"/>
              <a:t>text</a:t>
            </a:r>
            <a:r>
              <a:rPr lang="pt-BR" dirty="0"/>
              <a:t>: </a:t>
            </a:r>
            <a:r>
              <a:rPr lang="pt-BR" dirty="0" err="1"/>
              <a:t>str</a:t>
            </a:r>
            <a:r>
              <a:rPr lang="pt-BR" dirty="0"/>
              <a:t>) -&gt; </a:t>
            </a:r>
            <a:r>
              <a:rPr lang="pt-BR" dirty="0" err="1"/>
              <a:t>str</a:t>
            </a:r>
            <a:r>
              <a:rPr lang="pt-BR" dirty="0"/>
              <a:t>:</a:t>
            </a:r>
          </a:p>
          <a:p>
            <a:r>
              <a:rPr lang="pt-BR" dirty="0"/>
              <a:t>    """Retorna lista de produtos de uma loja de</a:t>
            </a:r>
          </a:p>
          <a:p>
            <a:r>
              <a:rPr lang="pt-BR" dirty="0"/>
              <a:t>    comércio eletrônico chamada </a:t>
            </a:r>
            <a:r>
              <a:rPr lang="pt-BR" dirty="0" err="1"/>
              <a:t>ShopAI</a:t>
            </a:r>
            <a:r>
              <a:rPr lang="pt-BR" dirty="0"/>
              <a:t>.</a:t>
            </a:r>
          </a:p>
          <a:p>
            <a:r>
              <a:rPr lang="pt-BR" dirty="0"/>
              <a:t>    Não requer parâmetro de entrada, se necessário informe vazio.</a:t>
            </a:r>
          </a:p>
          <a:p>
            <a:r>
              <a:rPr lang="pt-BR" dirty="0"/>
              <a:t>    O resultado será na forma JSON ou dicionário."""</a:t>
            </a:r>
          </a:p>
          <a:p>
            <a:endParaRPr lang="pt-BR" dirty="0"/>
          </a:p>
          <a:p>
            <a:r>
              <a:rPr lang="pt-BR" dirty="0"/>
              <a:t>    retorno = </a:t>
            </a:r>
            <a:r>
              <a:rPr lang="pt-BR" dirty="0" err="1"/>
              <a:t>requests.get</a:t>
            </a:r>
            <a:r>
              <a:rPr lang="pt-BR" dirty="0"/>
              <a:t>("https://dummyjson.com/</a:t>
            </a:r>
            <a:r>
              <a:rPr lang="pt-BR" dirty="0" err="1"/>
              <a:t>products</a:t>
            </a:r>
            <a:r>
              <a:rPr lang="pt-BR" dirty="0"/>
              <a:t>")</a:t>
            </a:r>
          </a:p>
          <a:p>
            <a:r>
              <a:rPr lang="pt-BR" dirty="0"/>
              <a:t>    </a:t>
            </a:r>
            <a:r>
              <a:rPr lang="pt-BR" dirty="0" err="1"/>
              <a:t>items</a:t>
            </a:r>
            <a:r>
              <a:rPr lang="pt-BR" dirty="0"/>
              <a:t> = </a:t>
            </a:r>
            <a:r>
              <a:rPr lang="pt-BR" dirty="0" err="1"/>
              <a:t>json.loads</a:t>
            </a:r>
            <a:r>
              <a:rPr lang="pt-BR" dirty="0"/>
              <a:t>(</a:t>
            </a:r>
            <a:r>
              <a:rPr lang="pt-BR" dirty="0" err="1"/>
              <a:t>retorno.content</a:t>
            </a:r>
            <a:r>
              <a:rPr lang="pt-BR" dirty="0"/>
              <a:t>)</a:t>
            </a:r>
          </a:p>
          <a:p>
            <a:r>
              <a:rPr lang="pt-BR" dirty="0"/>
              <a:t>    </a:t>
            </a:r>
            <a:r>
              <a:rPr lang="pt-BR" dirty="0" err="1"/>
              <a:t>items</a:t>
            </a:r>
            <a:r>
              <a:rPr lang="pt-BR" dirty="0"/>
              <a:t> = </a:t>
            </a:r>
            <a:r>
              <a:rPr lang="pt-BR" dirty="0" err="1"/>
              <a:t>items</a:t>
            </a:r>
            <a:r>
              <a:rPr lang="pt-BR" dirty="0"/>
              <a:t>["</a:t>
            </a:r>
            <a:r>
              <a:rPr lang="pt-BR" dirty="0" err="1"/>
              <a:t>products</a:t>
            </a:r>
            <a:r>
              <a:rPr lang="pt-BR" dirty="0"/>
              <a:t>"][:5]</a:t>
            </a:r>
          </a:p>
          <a:p>
            <a:endParaRPr lang="pt-BR" dirty="0"/>
          </a:p>
          <a:p>
            <a:r>
              <a:rPr lang="pt-BR" dirty="0"/>
              <a:t>    </a:t>
            </a:r>
            <a:r>
              <a:rPr lang="pt-BR" dirty="0" err="1"/>
              <a:t>return</a:t>
            </a:r>
            <a:r>
              <a:rPr lang="pt-BR" dirty="0"/>
              <a:t> </a:t>
            </a:r>
            <a:r>
              <a:rPr lang="pt-BR" dirty="0" err="1"/>
              <a:t>items</a:t>
            </a:r>
            <a:endParaRPr lang="pt-BR" dirty="0"/>
          </a:p>
        </p:txBody>
      </p:sp>
    </p:spTree>
    <p:extLst>
      <p:ext uri="{BB962C8B-B14F-4D97-AF65-F5344CB8AC3E}">
        <p14:creationId xmlns:p14="http://schemas.microsoft.com/office/powerpoint/2010/main" val="2582443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AGENTE </a:t>
            </a:r>
            <a:r>
              <a:rPr lang="pt-BR" sz="2800" b="1" dirty="0">
                <a:solidFill>
                  <a:srgbClr val="E0375F"/>
                </a:solidFill>
                <a:latin typeface="Roboto"/>
                <a:ea typeface="Roboto"/>
                <a:cs typeface="Roboto"/>
                <a:sym typeface="Roboto"/>
              </a:rPr>
              <a:t>CUSTOMIZADO</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rPr>
              <a:t>A mesma ideia com o </a:t>
            </a:r>
            <a:r>
              <a:rPr lang="pt-BR" sz="1800" dirty="0" err="1">
                <a:solidFill>
                  <a:srgbClr val="94A2AC"/>
                </a:solidFill>
                <a:latin typeface="Roboto"/>
                <a:ea typeface="Roboto"/>
                <a:cs typeface="Roboto"/>
                <a:sym typeface="Roboto"/>
              </a:rPr>
              <a:t>endpoint</a:t>
            </a:r>
            <a:r>
              <a:rPr lang="pt-BR" sz="1800" dirty="0">
                <a:solidFill>
                  <a:srgbClr val="94A2AC"/>
                </a:solidFill>
                <a:latin typeface="Roboto"/>
                <a:ea typeface="Roboto"/>
                <a:cs typeface="Roboto"/>
                <a:sym typeface="Roboto"/>
              </a:rPr>
              <a:t> da API que retorna apenas um único item baseado no seu identificador.</a:t>
            </a:r>
          </a:p>
        </p:txBody>
      </p:sp>
      <p:sp>
        <p:nvSpPr>
          <p:cNvPr id="2" name="CaixaDeTexto 1">
            <a:extLst>
              <a:ext uri="{FF2B5EF4-FFF2-40B4-BE49-F238E27FC236}">
                <a16:creationId xmlns:a16="http://schemas.microsoft.com/office/drawing/2014/main" id="{059A37EC-E21B-4FBC-6BB9-248759003C09}"/>
              </a:ext>
            </a:extLst>
          </p:cNvPr>
          <p:cNvSpPr txBox="1"/>
          <p:nvPr/>
        </p:nvSpPr>
        <p:spPr>
          <a:xfrm>
            <a:off x="280414" y="1544376"/>
            <a:ext cx="11606785" cy="2641980"/>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a:t>@tool</a:t>
            </a:r>
          </a:p>
          <a:p>
            <a:r>
              <a:rPr lang="pt-BR" dirty="0" err="1"/>
              <a:t>def</a:t>
            </a:r>
            <a:r>
              <a:rPr lang="pt-BR" dirty="0"/>
              <a:t> </a:t>
            </a:r>
            <a:r>
              <a:rPr lang="pt-BR" dirty="0" err="1"/>
              <a:t>product</a:t>
            </a:r>
            <a:r>
              <a:rPr lang="pt-BR" dirty="0"/>
              <a:t>(</a:t>
            </a:r>
            <a:r>
              <a:rPr lang="pt-BR" dirty="0" err="1"/>
              <a:t>text</a:t>
            </a:r>
            <a:r>
              <a:rPr lang="pt-BR" dirty="0"/>
              <a:t>: </a:t>
            </a:r>
            <a:r>
              <a:rPr lang="pt-BR" dirty="0" err="1"/>
              <a:t>str</a:t>
            </a:r>
            <a:r>
              <a:rPr lang="pt-BR" dirty="0"/>
              <a:t>) -&gt; </a:t>
            </a:r>
            <a:r>
              <a:rPr lang="pt-BR" dirty="0" err="1"/>
              <a:t>str</a:t>
            </a:r>
            <a:r>
              <a:rPr lang="pt-BR" dirty="0"/>
              <a:t>:</a:t>
            </a:r>
          </a:p>
          <a:p>
            <a:r>
              <a:rPr lang="pt-BR" dirty="0"/>
              <a:t>    """Retorna o produto baseado na sua identificação.</a:t>
            </a:r>
          </a:p>
          <a:p>
            <a:r>
              <a:rPr lang="pt-BR" dirty="0"/>
              <a:t>    Ela é numérica, mas deve ser enviado no formato texto e é obrigatória ser passado.</a:t>
            </a:r>
          </a:p>
          <a:p>
            <a:r>
              <a:rPr lang="pt-BR" dirty="0"/>
              <a:t>    Esse é um produto do comércio eletrônico chamada </a:t>
            </a:r>
            <a:r>
              <a:rPr lang="pt-BR" dirty="0" err="1"/>
              <a:t>ShopAI</a:t>
            </a:r>
            <a:r>
              <a:rPr lang="pt-BR" dirty="0"/>
              <a:t>.</a:t>
            </a:r>
          </a:p>
          <a:p>
            <a:r>
              <a:rPr lang="pt-BR" dirty="0"/>
              <a:t>    O resultado será na forma JSON ou dicionário."""</a:t>
            </a:r>
          </a:p>
          <a:p>
            <a:endParaRPr lang="pt-BR" dirty="0"/>
          </a:p>
          <a:p>
            <a:r>
              <a:rPr lang="pt-BR" dirty="0"/>
              <a:t>    retorno = </a:t>
            </a:r>
            <a:r>
              <a:rPr lang="pt-BR" dirty="0" err="1"/>
              <a:t>requests.get</a:t>
            </a:r>
            <a:r>
              <a:rPr lang="pt-BR" dirty="0"/>
              <a:t>("https://dummyjson.com/</a:t>
            </a:r>
            <a:r>
              <a:rPr lang="pt-BR" dirty="0" err="1"/>
              <a:t>products</a:t>
            </a:r>
            <a:r>
              <a:rPr lang="pt-BR" dirty="0"/>
              <a:t>/"+</a:t>
            </a:r>
            <a:r>
              <a:rPr lang="pt-BR" dirty="0" err="1"/>
              <a:t>text</a:t>
            </a:r>
            <a:r>
              <a:rPr lang="pt-BR" dirty="0"/>
              <a:t>)</a:t>
            </a:r>
          </a:p>
          <a:p>
            <a:r>
              <a:rPr lang="pt-BR" dirty="0"/>
              <a:t>    item = </a:t>
            </a:r>
            <a:r>
              <a:rPr lang="pt-BR" dirty="0" err="1"/>
              <a:t>json.loads</a:t>
            </a:r>
            <a:r>
              <a:rPr lang="pt-BR" dirty="0"/>
              <a:t>(</a:t>
            </a:r>
            <a:r>
              <a:rPr lang="pt-BR" dirty="0" err="1"/>
              <a:t>retorno.content</a:t>
            </a:r>
            <a:r>
              <a:rPr lang="pt-BR" dirty="0"/>
              <a:t>)</a:t>
            </a:r>
          </a:p>
          <a:p>
            <a:endParaRPr lang="pt-BR" dirty="0"/>
          </a:p>
          <a:p>
            <a:r>
              <a:rPr lang="pt-BR" dirty="0"/>
              <a:t>    </a:t>
            </a:r>
            <a:r>
              <a:rPr lang="pt-BR" dirty="0" err="1"/>
              <a:t>return</a:t>
            </a:r>
            <a:r>
              <a:rPr lang="pt-BR" dirty="0"/>
              <a:t> item</a:t>
            </a:r>
          </a:p>
        </p:txBody>
      </p:sp>
      <p:sp>
        <p:nvSpPr>
          <p:cNvPr id="3" name="CaixaDeTexto 2">
            <a:extLst>
              <a:ext uri="{FF2B5EF4-FFF2-40B4-BE49-F238E27FC236}">
                <a16:creationId xmlns:a16="http://schemas.microsoft.com/office/drawing/2014/main" id="{4C632984-2715-CA4C-95D9-73F51051BA81}"/>
              </a:ext>
            </a:extLst>
          </p:cNvPr>
          <p:cNvSpPr txBox="1"/>
          <p:nvPr/>
        </p:nvSpPr>
        <p:spPr>
          <a:xfrm>
            <a:off x="292607" y="4454554"/>
            <a:ext cx="11606785" cy="2222471"/>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dirty="0"/>
              <a:t>prompt = </a:t>
            </a:r>
            <a:r>
              <a:rPr lang="en-US" dirty="0" err="1"/>
              <a:t>hub.pull</a:t>
            </a:r>
            <a:r>
              <a:rPr lang="en-US" dirty="0"/>
              <a:t>("hwchase17/react")</a:t>
            </a:r>
          </a:p>
          <a:p>
            <a:r>
              <a:rPr lang="en-US" dirty="0"/>
              <a:t>tools = [products, product]</a:t>
            </a:r>
          </a:p>
          <a:p>
            <a:r>
              <a:rPr lang="en-US" dirty="0"/>
              <a:t>agent = </a:t>
            </a:r>
            <a:r>
              <a:rPr lang="en-US" dirty="0" err="1"/>
              <a:t>create_react_agent</a:t>
            </a:r>
            <a:r>
              <a:rPr lang="en-US" dirty="0"/>
              <a:t>(</a:t>
            </a:r>
          </a:p>
          <a:p>
            <a:r>
              <a:rPr lang="en-US" dirty="0"/>
              <a:t>    </a:t>
            </a:r>
            <a:r>
              <a:rPr lang="en-US" dirty="0" err="1"/>
              <a:t>chat_openai</a:t>
            </a:r>
            <a:r>
              <a:rPr lang="en-US" dirty="0"/>
              <a:t>,</a:t>
            </a:r>
          </a:p>
          <a:p>
            <a:r>
              <a:rPr lang="en-US" dirty="0"/>
              <a:t>    tools,</a:t>
            </a:r>
          </a:p>
          <a:p>
            <a:r>
              <a:rPr lang="en-US" dirty="0"/>
              <a:t>    prompt)</a:t>
            </a:r>
          </a:p>
          <a:p>
            <a:r>
              <a:rPr lang="en-US" dirty="0" err="1"/>
              <a:t>agent_executor</a:t>
            </a:r>
            <a:r>
              <a:rPr lang="en-US" dirty="0"/>
              <a:t> = </a:t>
            </a:r>
            <a:r>
              <a:rPr lang="en-US" dirty="0" err="1"/>
              <a:t>AgentExecutor</a:t>
            </a:r>
            <a:r>
              <a:rPr lang="en-US" dirty="0"/>
              <a:t>(</a:t>
            </a:r>
          </a:p>
          <a:p>
            <a:r>
              <a:rPr lang="en-US" dirty="0"/>
              <a:t>    agent=agent, tools=tools, verbose=True, </a:t>
            </a:r>
            <a:r>
              <a:rPr lang="en-US" dirty="0" err="1"/>
              <a:t>handle_parsing_errors</a:t>
            </a:r>
            <a:r>
              <a:rPr lang="en-US" dirty="0"/>
              <a:t>=True</a:t>
            </a:r>
          </a:p>
          <a:p>
            <a:r>
              <a:rPr lang="en-US" dirty="0"/>
              <a:t>)</a:t>
            </a:r>
            <a:endParaRPr lang="pt-BR" dirty="0"/>
          </a:p>
        </p:txBody>
      </p:sp>
    </p:spTree>
    <p:extLst>
      <p:ext uri="{BB962C8B-B14F-4D97-AF65-F5344CB8AC3E}">
        <p14:creationId xmlns:p14="http://schemas.microsoft.com/office/powerpoint/2010/main" val="1448061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 name="CaixaDeTexto 1">
            <a:extLst>
              <a:ext uri="{FF2B5EF4-FFF2-40B4-BE49-F238E27FC236}">
                <a16:creationId xmlns:a16="http://schemas.microsoft.com/office/drawing/2014/main" id="{059A37EC-E21B-4FBC-6BB9-248759003C09}"/>
              </a:ext>
            </a:extLst>
          </p:cNvPr>
          <p:cNvSpPr txBox="1"/>
          <p:nvPr/>
        </p:nvSpPr>
        <p:spPr>
          <a:xfrm>
            <a:off x="280416" y="953283"/>
            <a:ext cx="11606783" cy="342834"/>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err="1"/>
              <a:t>agent_executor.invoke</a:t>
            </a:r>
            <a:r>
              <a:rPr lang="pt-BR" dirty="0"/>
              <a:t>({"input": "Traga a lista de produtos da loja </a:t>
            </a:r>
            <a:r>
              <a:rPr lang="pt-BR" dirty="0" err="1"/>
              <a:t>ShopAI</a:t>
            </a:r>
            <a:r>
              <a:rPr lang="pt-BR" dirty="0"/>
              <a:t>."})</a:t>
            </a:r>
          </a:p>
        </p:txBody>
      </p:sp>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AGENTE </a:t>
            </a:r>
            <a:r>
              <a:rPr lang="pt-BR" sz="2800" b="1" dirty="0">
                <a:solidFill>
                  <a:srgbClr val="E0375F"/>
                </a:solidFill>
                <a:latin typeface="Roboto"/>
                <a:ea typeface="Roboto"/>
                <a:cs typeface="Roboto"/>
                <a:sym typeface="Roboto"/>
              </a:rPr>
              <a:t>CUSTOMIZADO</a:t>
            </a:r>
            <a:endParaRPr lang="pt-BR" sz="2800" b="1" dirty="0">
              <a:solidFill>
                <a:srgbClr val="E0375F"/>
              </a:solidFill>
              <a:latin typeface="Roboto"/>
              <a:ea typeface="Roboto"/>
              <a:cs typeface="Roboto"/>
            </a:endParaRPr>
          </a:p>
        </p:txBody>
      </p:sp>
      <p:sp>
        <p:nvSpPr>
          <p:cNvPr id="20" name="CaixaDeTexto 19">
            <a:extLst>
              <a:ext uri="{FF2B5EF4-FFF2-40B4-BE49-F238E27FC236}">
                <a16:creationId xmlns:a16="http://schemas.microsoft.com/office/drawing/2014/main" id="{D7D06ECD-40AE-A5BF-7EE4-DF5CD166088E}"/>
              </a:ext>
            </a:extLst>
          </p:cNvPr>
          <p:cNvSpPr txBox="1"/>
          <p:nvPr/>
        </p:nvSpPr>
        <p:spPr>
          <a:xfrm>
            <a:off x="235457" y="1408152"/>
            <a:ext cx="11721086" cy="5262979"/>
          </a:xfrm>
          <a:prstGeom prst="rect">
            <a:avLst/>
          </a:prstGeom>
          <a:noFill/>
        </p:spPr>
        <p:txBody>
          <a:bodyPr wrap="square">
            <a:spAutoFit/>
          </a:bodyPr>
          <a:lstStyle/>
          <a:p>
            <a:r>
              <a:rPr lang="pt-BR" dirty="0">
                <a:latin typeface="Roboto" panose="02000000000000000000" pitchFamily="2" charset="0"/>
                <a:ea typeface="Roboto" panose="02000000000000000000" pitchFamily="2" charset="0"/>
                <a:cs typeface="Roboto" panose="02000000000000000000" pitchFamily="2" charset="0"/>
              </a:rPr>
              <a:t>Vou usar a função `</a:t>
            </a:r>
            <a:r>
              <a:rPr lang="pt-BR" dirty="0" err="1">
                <a:latin typeface="Roboto" panose="02000000000000000000" pitchFamily="2" charset="0"/>
                <a:ea typeface="Roboto" panose="02000000000000000000" pitchFamily="2" charset="0"/>
                <a:cs typeface="Roboto" panose="02000000000000000000" pitchFamily="2" charset="0"/>
              </a:rPr>
              <a:t>products</a:t>
            </a:r>
            <a:r>
              <a:rPr lang="pt-BR" dirty="0">
                <a:latin typeface="Roboto" panose="02000000000000000000" pitchFamily="2" charset="0"/>
                <a:ea typeface="Roboto" panose="02000000000000000000" pitchFamily="2" charset="0"/>
                <a:cs typeface="Roboto" panose="02000000000000000000" pitchFamily="2" charset="0"/>
              </a:rPr>
              <a:t>` para obter a lista de produtos da loja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action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products</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action_input</a:t>
            </a:r>
            <a:r>
              <a:rPr lang="pt-BR" dirty="0">
                <a:latin typeface="Roboto" panose="02000000000000000000" pitchFamily="2" charset="0"/>
                <a:ea typeface="Roboto" panose="02000000000000000000" pitchFamily="2" charset="0"/>
                <a:cs typeface="Roboto" panose="02000000000000000000" pitchFamily="2" charset="0"/>
              </a:rPr>
              <a:t>": ""</a:t>
            </a:r>
          </a:p>
          <a:p>
            <a:r>
              <a:rPr lang="pt-BR" dirty="0">
                <a:latin typeface="Roboto" panose="02000000000000000000" pitchFamily="2" charset="0"/>
                <a:ea typeface="Roboto" panose="02000000000000000000" pitchFamily="2" charset="0"/>
                <a:cs typeface="Roboto" panose="02000000000000000000" pitchFamily="2" charset="0"/>
              </a:rPr>
              <a:t>}</a:t>
            </a:r>
          </a:p>
          <a:p>
            <a:r>
              <a:rPr lang="pt-BR" dirty="0" err="1">
                <a:latin typeface="Roboto" panose="02000000000000000000" pitchFamily="2" charset="0"/>
                <a:ea typeface="Roboto" panose="02000000000000000000" pitchFamily="2" charset="0"/>
                <a:cs typeface="Roboto" panose="02000000000000000000" pitchFamily="2" charset="0"/>
              </a:rPr>
              <a:t>Observation</a:t>
            </a:r>
            <a:r>
              <a:rPr lang="pt-BR" dirty="0">
                <a:latin typeface="Roboto" panose="02000000000000000000" pitchFamily="2" charset="0"/>
                <a:ea typeface="Roboto" panose="02000000000000000000" pitchFamily="2" charset="0"/>
                <a:cs typeface="Roboto" panose="02000000000000000000" pitchFamily="2" charset="0"/>
              </a:rPr>
              <a:t>: [{'id': 1, '</a:t>
            </a:r>
            <a:r>
              <a:rPr lang="pt-BR" dirty="0" err="1">
                <a:latin typeface="Roboto" panose="02000000000000000000" pitchFamily="2" charset="0"/>
                <a:ea typeface="Roboto" panose="02000000000000000000" pitchFamily="2" charset="0"/>
                <a:cs typeface="Roboto" panose="02000000000000000000" pitchFamily="2" charset="0"/>
              </a:rPr>
              <a:t>title</a:t>
            </a:r>
            <a:r>
              <a:rPr lang="pt-BR" dirty="0">
                <a:latin typeface="Roboto" panose="02000000000000000000" pitchFamily="2" charset="0"/>
                <a:ea typeface="Roboto" panose="02000000000000000000" pitchFamily="2" charset="0"/>
                <a:cs typeface="Roboto" panose="02000000000000000000" pitchFamily="2" charset="0"/>
              </a:rPr>
              <a:t>': 'iPhone 9’,...</a:t>
            </a:r>
          </a:p>
          <a:p>
            <a:r>
              <a:rPr lang="pt-BR" dirty="0" err="1">
                <a:latin typeface="Roboto" panose="02000000000000000000" pitchFamily="2" charset="0"/>
                <a:ea typeface="Roboto" panose="02000000000000000000" pitchFamily="2" charset="0"/>
                <a:cs typeface="Roboto" panose="02000000000000000000" pitchFamily="2" charset="0"/>
              </a:rPr>
              <a:t>Thought:Could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not</a:t>
            </a:r>
            <a:r>
              <a:rPr lang="pt-BR" dirty="0">
                <a:latin typeface="Roboto" panose="02000000000000000000" pitchFamily="2" charset="0"/>
                <a:ea typeface="Roboto" panose="02000000000000000000" pitchFamily="2" charset="0"/>
                <a:cs typeface="Roboto" panose="02000000000000000000" pitchFamily="2" charset="0"/>
              </a:rPr>
              <a:t> parse LLM output: I </a:t>
            </a:r>
            <a:r>
              <a:rPr lang="pt-BR" dirty="0" err="1">
                <a:latin typeface="Roboto" panose="02000000000000000000" pitchFamily="2" charset="0"/>
                <a:ea typeface="Roboto" panose="02000000000000000000" pitchFamily="2" charset="0"/>
                <a:cs typeface="Roboto" panose="02000000000000000000" pitchFamily="2" charset="0"/>
              </a:rPr>
              <a:t>have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obtained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list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of</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products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from</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 store.</a:t>
            </a:r>
          </a:p>
          <a:p>
            <a:r>
              <a:rPr lang="pt-BR" dirty="0" err="1">
                <a:latin typeface="Roboto" panose="02000000000000000000" pitchFamily="2" charset="0"/>
                <a:ea typeface="Roboto" panose="02000000000000000000" pitchFamily="2" charset="0"/>
                <a:cs typeface="Roboto" panose="02000000000000000000" pitchFamily="2" charset="0"/>
              </a:rPr>
              <a:t>Observation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Invalid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or</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incomplete</a:t>
            </a:r>
            <a:r>
              <a:rPr lang="pt-BR" dirty="0">
                <a:latin typeface="Roboto" panose="02000000000000000000" pitchFamily="2" charset="0"/>
                <a:ea typeface="Roboto" panose="02000000000000000000" pitchFamily="2" charset="0"/>
                <a:cs typeface="Roboto" panose="02000000000000000000" pitchFamily="2" charset="0"/>
              </a:rPr>
              <a:t> response</a:t>
            </a:r>
          </a:p>
          <a:p>
            <a:r>
              <a:rPr lang="pt-BR" dirty="0" err="1">
                <a:latin typeface="Roboto" panose="02000000000000000000" pitchFamily="2" charset="0"/>
                <a:ea typeface="Roboto" panose="02000000000000000000" pitchFamily="2" charset="0"/>
                <a:cs typeface="Roboto" panose="02000000000000000000" pitchFamily="2" charset="0"/>
              </a:rPr>
              <a:t>Thought:I</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will</a:t>
            </a:r>
            <a:r>
              <a:rPr lang="pt-BR" dirty="0">
                <a:latin typeface="Roboto" panose="02000000000000000000" pitchFamily="2" charset="0"/>
                <a:ea typeface="Roboto" panose="02000000000000000000" pitchFamily="2" charset="0"/>
                <a:cs typeface="Roboto" panose="02000000000000000000" pitchFamily="2" charset="0"/>
              </a:rPr>
              <a:t> use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products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function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to</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get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list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of</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products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from</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 store.</a:t>
            </a:r>
          </a:p>
          <a:p>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action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products</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action_input</a:t>
            </a:r>
            <a:r>
              <a:rPr lang="pt-BR" dirty="0">
                <a:latin typeface="Roboto" panose="02000000000000000000" pitchFamily="2" charset="0"/>
                <a:ea typeface="Roboto" panose="02000000000000000000" pitchFamily="2" charset="0"/>
                <a:cs typeface="Roboto" panose="02000000000000000000" pitchFamily="2" charset="0"/>
              </a:rPr>
              <a:t>": ""</a:t>
            </a:r>
          </a:p>
          <a:p>
            <a:r>
              <a:rPr lang="pt-BR" dirty="0">
                <a:latin typeface="Roboto" panose="02000000000000000000" pitchFamily="2" charset="0"/>
                <a:ea typeface="Roboto" panose="02000000000000000000" pitchFamily="2" charset="0"/>
                <a:cs typeface="Roboto" panose="02000000000000000000" pitchFamily="2" charset="0"/>
              </a:rPr>
              <a:t>}</a:t>
            </a:r>
          </a:p>
          <a:p>
            <a:r>
              <a:rPr lang="pt-BR" dirty="0" err="1">
                <a:latin typeface="Roboto" panose="02000000000000000000" pitchFamily="2" charset="0"/>
                <a:ea typeface="Roboto" panose="02000000000000000000" pitchFamily="2" charset="0"/>
                <a:cs typeface="Roboto" panose="02000000000000000000" pitchFamily="2" charset="0"/>
              </a:rPr>
              <a:t>Observation</a:t>
            </a:r>
            <a:r>
              <a:rPr lang="pt-BR" dirty="0">
                <a:latin typeface="Roboto" panose="02000000000000000000" pitchFamily="2" charset="0"/>
                <a:ea typeface="Roboto" panose="02000000000000000000" pitchFamily="2" charset="0"/>
                <a:cs typeface="Roboto" panose="02000000000000000000" pitchFamily="2" charset="0"/>
              </a:rPr>
              <a:t>: [{'id': 1, '</a:t>
            </a:r>
            <a:r>
              <a:rPr lang="pt-BR" dirty="0" err="1">
                <a:latin typeface="Roboto" panose="02000000000000000000" pitchFamily="2" charset="0"/>
                <a:ea typeface="Roboto" panose="02000000000000000000" pitchFamily="2" charset="0"/>
                <a:cs typeface="Roboto" panose="02000000000000000000" pitchFamily="2" charset="0"/>
              </a:rPr>
              <a:t>title</a:t>
            </a:r>
            <a:r>
              <a:rPr lang="pt-BR" dirty="0">
                <a:latin typeface="Roboto" panose="02000000000000000000" pitchFamily="2" charset="0"/>
                <a:ea typeface="Roboto" panose="02000000000000000000" pitchFamily="2" charset="0"/>
                <a:cs typeface="Roboto" panose="02000000000000000000" pitchFamily="2" charset="0"/>
              </a:rPr>
              <a:t>': 'iPhone 9’, ...</a:t>
            </a:r>
          </a:p>
          <a:p>
            <a:r>
              <a:rPr lang="pt-BR" dirty="0" err="1">
                <a:latin typeface="Roboto" panose="02000000000000000000" pitchFamily="2" charset="0"/>
                <a:ea typeface="Roboto" panose="02000000000000000000" pitchFamily="2" charset="0"/>
                <a:cs typeface="Roboto" panose="02000000000000000000" pitchFamily="2" charset="0"/>
              </a:rPr>
              <a:t>Thought:I</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have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obtained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list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of</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products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from</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 store. The </a:t>
            </a:r>
            <a:r>
              <a:rPr lang="pt-BR" dirty="0" err="1">
                <a:latin typeface="Roboto" panose="02000000000000000000" pitchFamily="2" charset="0"/>
                <a:ea typeface="Roboto" panose="02000000000000000000" pitchFamily="2" charset="0"/>
                <a:cs typeface="Roboto" panose="02000000000000000000" pitchFamily="2" charset="0"/>
              </a:rPr>
              <a:t>products</a:t>
            </a:r>
            <a:r>
              <a:rPr lang="pt-BR" dirty="0">
                <a:latin typeface="Roboto" panose="02000000000000000000" pitchFamily="2" charset="0"/>
                <a:ea typeface="Roboto" panose="02000000000000000000" pitchFamily="2" charset="0"/>
                <a:cs typeface="Roboto" panose="02000000000000000000" pitchFamily="2" charset="0"/>
              </a:rPr>
              <a:t> are as follows:</a:t>
            </a:r>
          </a:p>
          <a:p>
            <a:endParaRPr lang="pt-BR" dirty="0">
              <a:latin typeface="Roboto" panose="02000000000000000000" pitchFamily="2" charset="0"/>
              <a:ea typeface="Roboto" panose="02000000000000000000" pitchFamily="2" charset="0"/>
              <a:cs typeface="Roboto" panose="02000000000000000000" pitchFamily="2" charset="0"/>
            </a:endParaRPr>
          </a:p>
          <a:p>
            <a:r>
              <a:rPr lang="pt-BR" dirty="0">
                <a:latin typeface="Roboto" panose="02000000000000000000" pitchFamily="2" charset="0"/>
                <a:ea typeface="Roboto" panose="02000000000000000000" pitchFamily="2" charset="0"/>
                <a:cs typeface="Roboto" panose="02000000000000000000" pitchFamily="2" charset="0"/>
              </a:rPr>
              <a:t>1. iPhone 9 - $549</a:t>
            </a:r>
          </a:p>
          <a:p>
            <a:r>
              <a:rPr lang="pt-BR" dirty="0">
                <a:latin typeface="Roboto" panose="02000000000000000000" pitchFamily="2" charset="0"/>
                <a:ea typeface="Roboto" panose="02000000000000000000" pitchFamily="2" charset="0"/>
                <a:cs typeface="Roboto" panose="02000000000000000000" pitchFamily="2" charset="0"/>
              </a:rPr>
              <a:t>2. iPhone X - $899</a:t>
            </a:r>
          </a:p>
          <a:p>
            <a:r>
              <a:rPr lang="pt-BR" dirty="0">
                <a:latin typeface="Roboto" panose="02000000000000000000" pitchFamily="2" charset="0"/>
                <a:ea typeface="Roboto" panose="02000000000000000000" pitchFamily="2" charset="0"/>
                <a:cs typeface="Roboto" panose="02000000000000000000" pitchFamily="2" charset="0"/>
              </a:rPr>
              <a:t>3. Samsung Universe 9 - $1249</a:t>
            </a:r>
          </a:p>
          <a:p>
            <a:endParaRPr lang="pt-BR" dirty="0">
              <a:latin typeface="Roboto" panose="02000000000000000000" pitchFamily="2" charset="0"/>
              <a:ea typeface="Roboto" panose="02000000000000000000" pitchFamily="2" charset="0"/>
              <a:cs typeface="Roboto" panose="02000000000000000000" pitchFamily="2" charset="0"/>
            </a:endParaRPr>
          </a:p>
          <a:p>
            <a:r>
              <a:rPr lang="pt-BR" dirty="0">
                <a:latin typeface="Roboto" panose="02000000000000000000" pitchFamily="2" charset="0"/>
                <a:ea typeface="Roboto" panose="02000000000000000000" pitchFamily="2" charset="0"/>
                <a:cs typeface="Roboto" panose="02000000000000000000" pitchFamily="2" charset="0"/>
              </a:rPr>
              <a:t>Final </a:t>
            </a:r>
            <a:r>
              <a:rPr lang="pt-BR" dirty="0" err="1">
                <a:latin typeface="Roboto" panose="02000000000000000000" pitchFamily="2" charset="0"/>
                <a:ea typeface="Roboto" panose="02000000000000000000" pitchFamily="2" charset="0"/>
                <a:cs typeface="Roboto" panose="02000000000000000000" pitchFamily="2" charset="0"/>
              </a:rPr>
              <a:t>Answer</a:t>
            </a:r>
            <a:r>
              <a:rPr lang="pt-BR" dirty="0">
                <a:latin typeface="Roboto" panose="02000000000000000000" pitchFamily="2" charset="0"/>
                <a:ea typeface="Roboto" panose="02000000000000000000" pitchFamily="2" charset="0"/>
                <a:cs typeface="Roboto" panose="02000000000000000000" pitchFamily="2" charset="0"/>
              </a:rPr>
              <a:t>: The </a:t>
            </a:r>
            <a:r>
              <a:rPr lang="pt-BR" dirty="0" err="1">
                <a:latin typeface="Roboto" panose="02000000000000000000" pitchFamily="2" charset="0"/>
                <a:ea typeface="Roboto" panose="02000000000000000000" pitchFamily="2" charset="0"/>
                <a:cs typeface="Roboto" panose="02000000000000000000" pitchFamily="2" charset="0"/>
              </a:rPr>
              <a:t>list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of</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products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from</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 store </a:t>
            </a:r>
            <a:r>
              <a:rPr lang="pt-BR" dirty="0" err="1">
                <a:latin typeface="Roboto" panose="02000000000000000000" pitchFamily="2" charset="0"/>
                <a:ea typeface="Roboto" panose="02000000000000000000" pitchFamily="2" charset="0"/>
                <a:cs typeface="Roboto" panose="02000000000000000000" pitchFamily="2" charset="0"/>
              </a:rPr>
              <a:t>is</a:t>
            </a:r>
            <a:r>
              <a:rPr lang="pt-BR" dirty="0">
                <a:latin typeface="Roboto" panose="02000000000000000000" pitchFamily="2" charset="0"/>
                <a:ea typeface="Roboto" panose="02000000000000000000" pitchFamily="2" charset="0"/>
                <a:cs typeface="Roboto" panose="02000000000000000000" pitchFamily="2" charset="0"/>
              </a:rPr>
              <a:t> iPhone 9, iPhone X, </a:t>
            </a:r>
            <a:r>
              <a:rPr lang="pt-BR" dirty="0" err="1">
                <a:latin typeface="Roboto" panose="02000000000000000000" pitchFamily="2" charset="0"/>
                <a:ea typeface="Roboto" panose="02000000000000000000" pitchFamily="2" charset="0"/>
                <a:cs typeface="Roboto" panose="02000000000000000000" pitchFamily="2" charset="0"/>
              </a:rPr>
              <a:t>and</a:t>
            </a:r>
            <a:r>
              <a:rPr lang="pt-BR" dirty="0">
                <a:latin typeface="Roboto" panose="02000000000000000000" pitchFamily="2" charset="0"/>
                <a:ea typeface="Roboto" panose="02000000000000000000" pitchFamily="2" charset="0"/>
                <a:cs typeface="Roboto" panose="02000000000000000000" pitchFamily="2" charset="0"/>
              </a:rPr>
              <a:t> Samsung Universe 9.</a:t>
            </a:r>
          </a:p>
          <a:p>
            <a:r>
              <a:rPr lang="pt-BR" dirty="0">
                <a:latin typeface="Roboto" panose="02000000000000000000" pitchFamily="2" charset="0"/>
                <a:ea typeface="Roboto" panose="02000000000000000000" pitchFamily="2" charset="0"/>
                <a:cs typeface="Roboto" panose="02000000000000000000" pitchFamily="2" charset="0"/>
              </a:rPr>
              <a:t>&gt; </a:t>
            </a:r>
            <a:r>
              <a:rPr lang="pt-BR" dirty="0" err="1">
                <a:latin typeface="Roboto" panose="02000000000000000000" pitchFamily="2" charset="0"/>
                <a:ea typeface="Roboto" panose="02000000000000000000" pitchFamily="2" charset="0"/>
                <a:cs typeface="Roboto" panose="02000000000000000000" pitchFamily="2" charset="0"/>
              </a:rPr>
              <a:t>Finished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chain</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{'input': 'Traga a lista de produtos da loja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 'output': 'The </a:t>
            </a:r>
            <a:r>
              <a:rPr lang="pt-BR" dirty="0" err="1">
                <a:latin typeface="Roboto" panose="02000000000000000000" pitchFamily="2" charset="0"/>
                <a:ea typeface="Roboto" panose="02000000000000000000" pitchFamily="2" charset="0"/>
                <a:cs typeface="Roboto" panose="02000000000000000000" pitchFamily="2" charset="0"/>
              </a:rPr>
              <a:t>list</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of</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products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from</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the</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 store </a:t>
            </a:r>
            <a:r>
              <a:rPr lang="pt-BR" dirty="0" err="1">
                <a:latin typeface="Roboto" panose="02000000000000000000" pitchFamily="2" charset="0"/>
                <a:ea typeface="Roboto" panose="02000000000000000000" pitchFamily="2" charset="0"/>
                <a:cs typeface="Roboto" panose="02000000000000000000" pitchFamily="2" charset="0"/>
              </a:rPr>
              <a:t>is</a:t>
            </a:r>
            <a:r>
              <a:rPr lang="pt-BR" dirty="0">
                <a:latin typeface="Roboto" panose="02000000000000000000" pitchFamily="2" charset="0"/>
                <a:ea typeface="Roboto" panose="02000000000000000000" pitchFamily="2" charset="0"/>
                <a:cs typeface="Roboto" panose="02000000000000000000" pitchFamily="2" charset="0"/>
              </a:rPr>
              <a:t> iPhone 9, iPhone X, </a:t>
            </a:r>
            <a:r>
              <a:rPr lang="pt-BR" dirty="0" err="1">
                <a:latin typeface="Roboto" panose="02000000000000000000" pitchFamily="2" charset="0"/>
                <a:ea typeface="Roboto" panose="02000000000000000000" pitchFamily="2" charset="0"/>
                <a:cs typeface="Roboto" panose="02000000000000000000" pitchFamily="2" charset="0"/>
              </a:rPr>
              <a:t>and</a:t>
            </a:r>
            <a:r>
              <a:rPr lang="pt-BR" dirty="0">
                <a:latin typeface="Roboto" panose="02000000000000000000" pitchFamily="2" charset="0"/>
                <a:ea typeface="Roboto" panose="02000000000000000000" pitchFamily="2" charset="0"/>
                <a:cs typeface="Roboto" panose="02000000000000000000" pitchFamily="2" charset="0"/>
              </a:rPr>
              <a:t> Samsung Universe 9.'}</a:t>
            </a:r>
          </a:p>
        </p:txBody>
      </p:sp>
    </p:spTree>
    <p:extLst>
      <p:ext uri="{BB962C8B-B14F-4D97-AF65-F5344CB8AC3E}">
        <p14:creationId xmlns:p14="http://schemas.microsoft.com/office/powerpoint/2010/main" val="4051810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 name="CaixaDeTexto 1">
            <a:extLst>
              <a:ext uri="{FF2B5EF4-FFF2-40B4-BE49-F238E27FC236}">
                <a16:creationId xmlns:a16="http://schemas.microsoft.com/office/drawing/2014/main" id="{059A37EC-E21B-4FBC-6BB9-248759003C09}"/>
              </a:ext>
            </a:extLst>
          </p:cNvPr>
          <p:cNvSpPr txBox="1"/>
          <p:nvPr/>
        </p:nvSpPr>
        <p:spPr>
          <a:xfrm>
            <a:off x="292608" y="953283"/>
            <a:ext cx="11606783" cy="342834"/>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RPr/>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err="1"/>
              <a:t>agent_executor.invoke</a:t>
            </a:r>
            <a:r>
              <a:rPr lang="pt-BR" dirty="0"/>
              <a:t>({"input": "Traga o produto com identificação 1 da loja </a:t>
            </a:r>
            <a:r>
              <a:rPr lang="pt-BR" dirty="0" err="1"/>
              <a:t>ShopAI</a:t>
            </a:r>
            <a:r>
              <a:rPr lang="pt-BR" dirty="0"/>
              <a:t>."})</a:t>
            </a:r>
          </a:p>
        </p:txBody>
      </p:sp>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AGENTE </a:t>
            </a:r>
            <a:r>
              <a:rPr lang="pt-BR" sz="2800" b="1" dirty="0">
                <a:solidFill>
                  <a:srgbClr val="E0375F"/>
                </a:solidFill>
                <a:latin typeface="Roboto"/>
                <a:ea typeface="Roboto"/>
                <a:cs typeface="Roboto"/>
                <a:sym typeface="Roboto"/>
              </a:rPr>
              <a:t>CUSTOMIZADO</a:t>
            </a:r>
            <a:endParaRPr lang="pt-BR" sz="2800" b="1" dirty="0">
              <a:solidFill>
                <a:srgbClr val="E0375F"/>
              </a:solidFill>
              <a:latin typeface="Roboto"/>
              <a:ea typeface="Roboto"/>
              <a:cs typeface="Roboto"/>
            </a:endParaRPr>
          </a:p>
        </p:txBody>
      </p:sp>
      <p:sp>
        <p:nvSpPr>
          <p:cNvPr id="20" name="CaixaDeTexto 19">
            <a:extLst>
              <a:ext uri="{FF2B5EF4-FFF2-40B4-BE49-F238E27FC236}">
                <a16:creationId xmlns:a16="http://schemas.microsoft.com/office/drawing/2014/main" id="{D7D06ECD-40AE-A5BF-7EE4-DF5CD166088E}"/>
              </a:ext>
            </a:extLst>
          </p:cNvPr>
          <p:cNvSpPr txBox="1"/>
          <p:nvPr/>
        </p:nvSpPr>
        <p:spPr>
          <a:xfrm>
            <a:off x="235457" y="1408152"/>
            <a:ext cx="11721086" cy="5262979"/>
          </a:xfrm>
          <a:prstGeom prst="rect">
            <a:avLst/>
          </a:prstGeom>
          <a:noFill/>
        </p:spPr>
        <p:txBody>
          <a:bodyPr wrap="square">
            <a:spAutoFit/>
          </a:bodyPr>
          <a:lstStyle/>
          <a:p>
            <a:r>
              <a:rPr lang="pt-BR" dirty="0">
                <a:latin typeface="Roboto" panose="02000000000000000000" pitchFamily="2" charset="0"/>
                <a:ea typeface="Roboto" panose="02000000000000000000" pitchFamily="2" charset="0"/>
                <a:cs typeface="Roboto" panose="02000000000000000000" pitchFamily="2" charset="0"/>
              </a:rPr>
              <a:t>&gt; </a:t>
            </a:r>
            <a:r>
              <a:rPr lang="pt-BR" dirty="0" err="1">
                <a:latin typeface="Roboto" panose="02000000000000000000" pitchFamily="2" charset="0"/>
                <a:ea typeface="Roboto" panose="02000000000000000000" pitchFamily="2" charset="0"/>
                <a:cs typeface="Roboto" panose="02000000000000000000" pitchFamily="2" charset="0"/>
              </a:rPr>
              <a:t>Entering</a:t>
            </a:r>
            <a:r>
              <a:rPr lang="pt-BR" dirty="0">
                <a:latin typeface="Roboto" panose="02000000000000000000" pitchFamily="2" charset="0"/>
                <a:ea typeface="Roboto" panose="02000000000000000000" pitchFamily="2" charset="0"/>
                <a:cs typeface="Roboto" panose="02000000000000000000" pitchFamily="2" charset="0"/>
              </a:rPr>
              <a:t> new </a:t>
            </a:r>
            <a:r>
              <a:rPr lang="pt-BR" dirty="0" err="1">
                <a:latin typeface="Roboto" panose="02000000000000000000" pitchFamily="2" charset="0"/>
                <a:ea typeface="Roboto" panose="02000000000000000000" pitchFamily="2" charset="0"/>
                <a:cs typeface="Roboto" panose="02000000000000000000" pitchFamily="2" charset="0"/>
              </a:rPr>
              <a:t>AgentExecutor</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chain</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Vou usar a função `</a:t>
            </a:r>
            <a:r>
              <a:rPr lang="pt-BR" dirty="0" err="1">
                <a:latin typeface="Roboto" panose="02000000000000000000" pitchFamily="2" charset="0"/>
                <a:ea typeface="Roboto" panose="02000000000000000000" pitchFamily="2" charset="0"/>
                <a:cs typeface="Roboto" panose="02000000000000000000" pitchFamily="2" charset="0"/>
              </a:rPr>
              <a:t>product</a:t>
            </a:r>
            <a:r>
              <a:rPr lang="pt-BR" dirty="0">
                <a:latin typeface="Roboto" panose="02000000000000000000" pitchFamily="2" charset="0"/>
                <a:ea typeface="Roboto" panose="02000000000000000000" pitchFamily="2" charset="0"/>
                <a:cs typeface="Roboto" panose="02000000000000000000" pitchFamily="2" charset="0"/>
              </a:rPr>
              <a:t>` para obter o produto com identificação 1 da loja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action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product</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action_input</a:t>
            </a:r>
            <a:r>
              <a:rPr lang="pt-BR" dirty="0">
                <a:latin typeface="Roboto" panose="02000000000000000000" pitchFamily="2" charset="0"/>
                <a:ea typeface="Roboto" panose="02000000000000000000" pitchFamily="2" charset="0"/>
                <a:cs typeface="Roboto" panose="02000000000000000000" pitchFamily="2" charset="0"/>
              </a:rPr>
              <a:t>": "1"</a:t>
            </a:r>
          </a:p>
          <a:p>
            <a:r>
              <a:rPr lang="pt-BR" dirty="0">
                <a:latin typeface="Roboto" panose="02000000000000000000" pitchFamily="2" charset="0"/>
                <a:ea typeface="Roboto" panose="02000000000000000000" pitchFamily="2" charset="0"/>
                <a:cs typeface="Roboto" panose="02000000000000000000" pitchFamily="2" charset="0"/>
              </a:rPr>
              <a:t>}</a:t>
            </a:r>
          </a:p>
          <a:p>
            <a:r>
              <a:rPr lang="pt-BR" dirty="0" err="1">
                <a:latin typeface="Roboto" panose="02000000000000000000" pitchFamily="2" charset="0"/>
                <a:ea typeface="Roboto" panose="02000000000000000000" pitchFamily="2" charset="0"/>
                <a:cs typeface="Roboto" panose="02000000000000000000" pitchFamily="2" charset="0"/>
              </a:rPr>
              <a:t>Observation</a:t>
            </a:r>
            <a:r>
              <a:rPr lang="pt-BR" dirty="0">
                <a:latin typeface="Roboto" panose="02000000000000000000" pitchFamily="2" charset="0"/>
                <a:ea typeface="Roboto" panose="02000000000000000000" pitchFamily="2" charset="0"/>
                <a:cs typeface="Roboto" panose="02000000000000000000" pitchFamily="2" charset="0"/>
              </a:rPr>
              <a:t>: {'id': 1, '</a:t>
            </a:r>
            <a:r>
              <a:rPr lang="pt-BR" dirty="0" err="1">
                <a:latin typeface="Roboto" panose="02000000000000000000" pitchFamily="2" charset="0"/>
                <a:ea typeface="Roboto" panose="02000000000000000000" pitchFamily="2" charset="0"/>
                <a:cs typeface="Roboto" panose="02000000000000000000" pitchFamily="2" charset="0"/>
              </a:rPr>
              <a:t>title</a:t>
            </a:r>
            <a:r>
              <a:rPr lang="pt-BR" dirty="0">
                <a:latin typeface="Roboto" panose="02000000000000000000" pitchFamily="2" charset="0"/>
                <a:ea typeface="Roboto" panose="02000000000000000000" pitchFamily="2" charset="0"/>
                <a:cs typeface="Roboto" panose="02000000000000000000" pitchFamily="2" charset="0"/>
              </a:rPr>
              <a:t>': 'iPhone 9...}</a:t>
            </a:r>
          </a:p>
          <a:p>
            <a:r>
              <a:rPr lang="pt-BR" dirty="0" err="1">
                <a:latin typeface="Roboto" panose="02000000000000000000" pitchFamily="2" charset="0"/>
                <a:ea typeface="Roboto" panose="02000000000000000000" pitchFamily="2" charset="0"/>
                <a:cs typeface="Roboto" panose="02000000000000000000" pitchFamily="2" charset="0"/>
              </a:rPr>
              <a:t>Thought:O</a:t>
            </a:r>
            <a:r>
              <a:rPr lang="pt-BR" dirty="0">
                <a:latin typeface="Roboto" panose="02000000000000000000" pitchFamily="2" charset="0"/>
                <a:ea typeface="Roboto" panose="02000000000000000000" pitchFamily="2" charset="0"/>
                <a:cs typeface="Roboto" panose="02000000000000000000" pitchFamily="2" charset="0"/>
              </a:rPr>
              <a:t> produto com identificação 1 da loja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 é o iPhone 9. Ele possui as seguintes informações:</a:t>
            </a:r>
          </a:p>
          <a:p>
            <a:endParaRPr lang="pt-BR" dirty="0">
              <a:latin typeface="Roboto" panose="02000000000000000000" pitchFamily="2" charset="0"/>
              <a:ea typeface="Roboto" panose="02000000000000000000" pitchFamily="2" charset="0"/>
              <a:cs typeface="Roboto" panose="02000000000000000000" pitchFamily="2" charset="0"/>
            </a:endParaRPr>
          </a:p>
          <a:p>
            <a:r>
              <a:rPr lang="pt-BR" dirty="0">
                <a:latin typeface="Roboto" panose="02000000000000000000" pitchFamily="2" charset="0"/>
                <a:ea typeface="Roboto" panose="02000000000000000000" pitchFamily="2" charset="0"/>
                <a:cs typeface="Roboto" panose="02000000000000000000" pitchFamily="2" charset="0"/>
              </a:rPr>
              <a:t>- Título: iPhone 9</a:t>
            </a:r>
          </a:p>
          <a:p>
            <a:r>
              <a:rPr lang="pt-BR" dirty="0">
                <a:latin typeface="Roboto" panose="02000000000000000000" pitchFamily="2" charset="0"/>
                <a:ea typeface="Roboto" panose="02000000000000000000" pitchFamily="2" charset="0"/>
                <a:cs typeface="Roboto" panose="02000000000000000000" pitchFamily="2" charset="0"/>
              </a:rPr>
              <a:t>- Descrição: </a:t>
            </a:r>
            <a:r>
              <a:rPr lang="pt-BR" dirty="0" err="1">
                <a:latin typeface="Roboto" panose="02000000000000000000" pitchFamily="2" charset="0"/>
                <a:ea typeface="Roboto" panose="02000000000000000000" pitchFamily="2" charset="0"/>
                <a:cs typeface="Roboto" panose="02000000000000000000" pitchFamily="2" charset="0"/>
              </a:rPr>
              <a:t>An</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apple</a:t>
            </a:r>
            <a:r>
              <a:rPr lang="pt-BR" dirty="0">
                <a:latin typeface="Roboto" panose="02000000000000000000" pitchFamily="2" charset="0"/>
                <a:ea typeface="Roboto" panose="02000000000000000000" pitchFamily="2" charset="0"/>
                <a:cs typeface="Roboto" panose="02000000000000000000" pitchFamily="2" charset="0"/>
              </a:rPr>
              <a:t> mobile </a:t>
            </a:r>
            <a:r>
              <a:rPr lang="pt-BR" dirty="0" err="1">
                <a:latin typeface="Roboto" panose="02000000000000000000" pitchFamily="2" charset="0"/>
                <a:ea typeface="Roboto" panose="02000000000000000000" pitchFamily="2" charset="0"/>
                <a:cs typeface="Roboto" panose="02000000000000000000" pitchFamily="2" charset="0"/>
              </a:rPr>
              <a:t>which</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is</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nothing</a:t>
            </a:r>
            <a:r>
              <a:rPr lang="pt-BR" dirty="0">
                <a:latin typeface="Roboto" panose="02000000000000000000" pitchFamily="2" charset="0"/>
                <a:ea typeface="Roboto" panose="02000000000000000000" pitchFamily="2" charset="0"/>
                <a:cs typeface="Roboto" panose="02000000000000000000" pitchFamily="2" charset="0"/>
              </a:rPr>
              <a:t> like </a:t>
            </a:r>
            <a:r>
              <a:rPr lang="pt-BR" dirty="0" err="1">
                <a:latin typeface="Roboto" panose="02000000000000000000" pitchFamily="2" charset="0"/>
                <a:ea typeface="Roboto" panose="02000000000000000000" pitchFamily="2" charset="0"/>
                <a:cs typeface="Roboto" panose="02000000000000000000" pitchFamily="2" charset="0"/>
              </a:rPr>
              <a:t>apple</a:t>
            </a:r>
            <a:endParaRPr lang="pt-BR" dirty="0">
              <a:latin typeface="Roboto" panose="02000000000000000000" pitchFamily="2" charset="0"/>
              <a:ea typeface="Roboto" panose="02000000000000000000" pitchFamily="2" charset="0"/>
              <a:cs typeface="Roboto" panose="02000000000000000000" pitchFamily="2" charset="0"/>
            </a:endParaRPr>
          </a:p>
          <a:p>
            <a:r>
              <a:rPr lang="pt-BR" dirty="0">
                <a:latin typeface="Roboto" panose="02000000000000000000" pitchFamily="2" charset="0"/>
                <a:ea typeface="Roboto" panose="02000000000000000000" pitchFamily="2" charset="0"/>
                <a:cs typeface="Roboto" panose="02000000000000000000" pitchFamily="2" charset="0"/>
              </a:rPr>
              <a:t>- Preço: $549</a:t>
            </a:r>
          </a:p>
          <a:p>
            <a:r>
              <a:rPr lang="pt-BR" dirty="0">
                <a:latin typeface="Roboto" panose="02000000000000000000" pitchFamily="2" charset="0"/>
                <a:ea typeface="Roboto" panose="02000000000000000000" pitchFamily="2" charset="0"/>
                <a:cs typeface="Roboto" panose="02000000000000000000" pitchFamily="2" charset="0"/>
              </a:rPr>
              <a:t>- Desconto: 12.96%</a:t>
            </a:r>
          </a:p>
          <a:p>
            <a:r>
              <a:rPr lang="pt-BR" dirty="0">
                <a:latin typeface="Roboto" panose="02000000000000000000" pitchFamily="2" charset="0"/>
                <a:ea typeface="Roboto" panose="02000000000000000000" pitchFamily="2" charset="0"/>
                <a:cs typeface="Roboto" panose="02000000000000000000" pitchFamily="2" charset="0"/>
              </a:rPr>
              <a:t>- Avaliação: 4.69</a:t>
            </a:r>
          </a:p>
          <a:p>
            <a:r>
              <a:rPr lang="pt-BR" dirty="0">
                <a:latin typeface="Roboto" panose="02000000000000000000" pitchFamily="2" charset="0"/>
                <a:ea typeface="Roboto" panose="02000000000000000000" pitchFamily="2" charset="0"/>
                <a:cs typeface="Roboto" panose="02000000000000000000" pitchFamily="2" charset="0"/>
              </a:rPr>
              <a:t>- Estoque: 94</a:t>
            </a:r>
          </a:p>
          <a:p>
            <a:r>
              <a:rPr lang="pt-BR" dirty="0">
                <a:latin typeface="Roboto" panose="02000000000000000000" pitchFamily="2" charset="0"/>
                <a:ea typeface="Roboto" panose="02000000000000000000" pitchFamily="2" charset="0"/>
                <a:cs typeface="Roboto" panose="02000000000000000000" pitchFamily="2" charset="0"/>
              </a:rPr>
              <a:t>- Marca: Apple</a:t>
            </a:r>
          </a:p>
          <a:p>
            <a:r>
              <a:rPr lang="pt-BR" dirty="0">
                <a:latin typeface="Roboto" panose="02000000000000000000" pitchFamily="2" charset="0"/>
                <a:ea typeface="Roboto" panose="02000000000000000000" pitchFamily="2" charset="0"/>
                <a:cs typeface="Roboto" panose="02000000000000000000" pitchFamily="2" charset="0"/>
              </a:rPr>
              <a:t>- Categoria: smartphones</a:t>
            </a:r>
          </a:p>
          <a:p>
            <a:r>
              <a:rPr lang="pt-BR" dirty="0">
                <a:latin typeface="Roboto" panose="02000000000000000000" pitchFamily="2" charset="0"/>
                <a:ea typeface="Roboto" panose="02000000000000000000" pitchFamily="2" charset="0"/>
                <a:cs typeface="Roboto" panose="02000000000000000000" pitchFamily="2" charset="0"/>
              </a:rPr>
              <a:t>- Imagem: [Link da imagem](https://i.dummyjson.com/data/</a:t>
            </a:r>
            <a:r>
              <a:rPr lang="pt-BR" dirty="0" err="1">
                <a:latin typeface="Roboto" panose="02000000000000000000" pitchFamily="2" charset="0"/>
                <a:ea typeface="Roboto" panose="02000000000000000000" pitchFamily="2" charset="0"/>
                <a:cs typeface="Roboto" panose="02000000000000000000" pitchFamily="2" charset="0"/>
              </a:rPr>
              <a:t>products</a:t>
            </a:r>
            <a:r>
              <a:rPr lang="pt-BR" dirty="0">
                <a:latin typeface="Roboto" panose="02000000000000000000" pitchFamily="2" charset="0"/>
                <a:ea typeface="Roboto" panose="02000000000000000000" pitchFamily="2" charset="0"/>
                <a:cs typeface="Roboto" panose="02000000000000000000" pitchFamily="2" charset="0"/>
              </a:rPr>
              <a:t>/1/thumbnail.jpg)</a:t>
            </a:r>
          </a:p>
          <a:p>
            <a:endParaRPr lang="pt-BR" dirty="0">
              <a:latin typeface="Roboto" panose="02000000000000000000" pitchFamily="2" charset="0"/>
              <a:ea typeface="Roboto" panose="02000000000000000000" pitchFamily="2" charset="0"/>
              <a:cs typeface="Roboto" panose="02000000000000000000" pitchFamily="2" charset="0"/>
            </a:endParaRPr>
          </a:p>
          <a:p>
            <a:r>
              <a:rPr lang="pt-BR" dirty="0">
                <a:latin typeface="Roboto" panose="02000000000000000000" pitchFamily="2" charset="0"/>
                <a:ea typeface="Roboto" panose="02000000000000000000" pitchFamily="2" charset="0"/>
                <a:cs typeface="Roboto" panose="02000000000000000000" pitchFamily="2" charset="0"/>
              </a:rPr>
              <a:t>Final </a:t>
            </a:r>
            <a:r>
              <a:rPr lang="pt-BR" dirty="0" err="1">
                <a:latin typeface="Roboto" panose="02000000000000000000" pitchFamily="2" charset="0"/>
                <a:ea typeface="Roboto" panose="02000000000000000000" pitchFamily="2" charset="0"/>
                <a:cs typeface="Roboto" panose="02000000000000000000" pitchFamily="2" charset="0"/>
              </a:rPr>
              <a:t>Answer</a:t>
            </a:r>
            <a:r>
              <a:rPr lang="pt-BR" dirty="0">
                <a:latin typeface="Roboto" panose="02000000000000000000" pitchFamily="2" charset="0"/>
                <a:ea typeface="Roboto" panose="02000000000000000000" pitchFamily="2" charset="0"/>
                <a:cs typeface="Roboto" panose="02000000000000000000" pitchFamily="2" charset="0"/>
              </a:rPr>
              <a:t>: O produto com identificação 1 da loja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 é o iPhone 9.</a:t>
            </a:r>
          </a:p>
          <a:p>
            <a:endParaRPr lang="pt-BR" dirty="0">
              <a:latin typeface="Roboto" panose="02000000000000000000" pitchFamily="2" charset="0"/>
              <a:ea typeface="Roboto" panose="02000000000000000000" pitchFamily="2" charset="0"/>
              <a:cs typeface="Roboto" panose="02000000000000000000" pitchFamily="2" charset="0"/>
            </a:endParaRPr>
          </a:p>
          <a:p>
            <a:r>
              <a:rPr lang="pt-BR" dirty="0">
                <a:latin typeface="Roboto" panose="02000000000000000000" pitchFamily="2" charset="0"/>
                <a:ea typeface="Roboto" panose="02000000000000000000" pitchFamily="2" charset="0"/>
                <a:cs typeface="Roboto" panose="02000000000000000000" pitchFamily="2" charset="0"/>
              </a:rPr>
              <a:t>&gt; </a:t>
            </a:r>
            <a:r>
              <a:rPr lang="pt-BR" dirty="0" err="1">
                <a:latin typeface="Roboto" panose="02000000000000000000" pitchFamily="2" charset="0"/>
                <a:ea typeface="Roboto" panose="02000000000000000000" pitchFamily="2" charset="0"/>
                <a:cs typeface="Roboto" panose="02000000000000000000" pitchFamily="2" charset="0"/>
              </a:rPr>
              <a:t>Finished</a:t>
            </a:r>
            <a:r>
              <a:rPr lang="pt-BR" dirty="0">
                <a:latin typeface="Roboto" panose="02000000000000000000" pitchFamily="2" charset="0"/>
                <a:ea typeface="Roboto" panose="02000000000000000000" pitchFamily="2" charset="0"/>
                <a:cs typeface="Roboto" panose="02000000000000000000" pitchFamily="2" charset="0"/>
              </a:rPr>
              <a:t> </a:t>
            </a:r>
            <a:r>
              <a:rPr lang="pt-BR" dirty="0" err="1">
                <a:latin typeface="Roboto" panose="02000000000000000000" pitchFamily="2" charset="0"/>
                <a:ea typeface="Roboto" panose="02000000000000000000" pitchFamily="2" charset="0"/>
                <a:cs typeface="Roboto" panose="02000000000000000000" pitchFamily="2" charset="0"/>
              </a:rPr>
              <a:t>chain</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{'input': 'Traga o produto com identificação 1 da loja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a:t>
            </a:r>
          </a:p>
          <a:p>
            <a:r>
              <a:rPr lang="pt-BR" dirty="0">
                <a:latin typeface="Roboto" panose="02000000000000000000" pitchFamily="2" charset="0"/>
                <a:ea typeface="Roboto" panose="02000000000000000000" pitchFamily="2" charset="0"/>
                <a:cs typeface="Roboto" panose="02000000000000000000" pitchFamily="2" charset="0"/>
              </a:rPr>
              <a:t> 'output': 'O produto com identificação 1 da loja </a:t>
            </a:r>
            <a:r>
              <a:rPr lang="pt-BR" dirty="0" err="1">
                <a:latin typeface="Roboto" panose="02000000000000000000" pitchFamily="2" charset="0"/>
                <a:ea typeface="Roboto" panose="02000000000000000000" pitchFamily="2" charset="0"/>
                <a:cs typeface="Roboto" panose="02000000000000000000" pitchFamily="2" charset="0"/>
              </a:rPr>
              <a:t>ShopAI</a:t>
            </a:r>
            <a:r>
              <a:rPr lang="pt-BR" dirty="0">
                <a:latin typeface="Roboto" panose="02000000000000000000" pitchFamily="2" charset="0"/>
                <a:ea typeface="Roboto" panose="02000000000000000000" pitchFamily="2" charset="0"/>
                <a:cs typeface="Roboto" panose="02000000000000000000" pitchFamily="2" charset="0"/>
              </a:rPr>
              <a:t> é o iPhone 9.'}</a:t>
            </a:r>
          </a:p>
        </p:txBody>
      </p:sp>
    </p:spTree>
    <p:extLst>
      <p:ext uri="{BB962C8B-B14F-4D97-AF65-F5344CB8AC3E}">
        <p14:creationId xmlns:p14="http://schemas.microsoft.com/office/powerpoint/2010/main" val="2580573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a:buClr>
                <a:srgbClr val="94A2AC"/>
              </a:buClr>
              <a:buSzPts val="2800"/>
              <a:buFont typeface="Roboto"/>
              <a:buNone/>
            </a:pPr>
            <a:r>
              <a:rPr lang="pt-BR" sz="2800" dirty="0">
                <a:solidFill>
                  <a:srgbClr val="94A2AC"/>
                </a:solidFill>
                <a:latin typeface="Roboto"/>
                <a:ea typeface="Roboto"/>
                <a:cs typeface="Roboto"/>
                <a:sym typeface="Roboto"/>
              </a:rPr>
              <a:t>PARA SABER </a:t>
            </a:r>
            <a:r>
              <a:rPr lang="pt-BR" sz="2800" b="1" dirty="0">
                <a:solidFill>
                  <a:srgbClr val="E0375F"/>
                </a:solidFill>
                <a:latin typeface="Roboto"/>
                <a:ea typeface="Roboto"/>
                <a:cs typeface="Roboto"/>
                <a:sym typeface="Roboto"/>
              </a:rPr>
              <a:t>MAIS</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45285" cy="20312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hlinkClick r:id="rId3"/>
              </a:rPr>
              <a:t>https://learn.deeplearning.ai/</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hlinkClick r:id="rId3"/>
              </a:rPr>
              <a:t>langchain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Curso sobre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Langchain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desenvolvido pelo próprio criador</a:t>
            </a:r>
          </a:p>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hlinkClick r:id="rId4"/>
              </a:rPr>
              <a:t>https://cursos.alura.com.br/ai-generativa-michelpf-1696298768913-p666380</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Trilha de cursos sobre AI Generativa</a:t>
            </a:r>
          </a:p>
          <a:p>
            <a:pPr marL="0" marR="0" lvl="0" indent="0"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hlinkClick r:id="rId5"/>
            </a:endParaRPr>
          </a:p>
          <a:p>
            <a:pPr marL="0" marR="0" lvl="0" indent="0" rtl="0">
              <a:spcBef>
                <a:spcPts val="0"/>
              </a:spcBef>
              <a:spcAft>
                <a:spcPts val="0"/>
              </a:spcAft>
              <a:buClr>
                <a:srgbClr val="94A2AC"/>
              </a:buClr>
              <a:buSzPts val="2400"/>
              <a:buFont typeface="Arial"/>
              <a:buNone/>
            </a:pPr>
            <a:r>
              <a:rPr lang="pt-BR" sz="1800" dirty="0">
                <a:solidFill>
                  <a:srgbClr val="94A2AC"/>
                </a:solidFill>
                <a:latin typeface="Roboto"/>
                <a:ea typeface="Roboto"/>
                <a:cs typeface="Roboto"/>
                <a:sym typeface="Roboto"/>
                <a:hlinkClick r:id="rId5"/>
              </a:rPr>
              <a:t>https://arxiv.org/pdf/2306.06624</a:t>
            </a:r>
            <a:r>
              <a:rPr lang="pt-BR" sz="1800" dirty="0">
                <a:solidFill>
                  <a:srgbClr val="94A2AC"/>
                </a:solidFill>
                <a:latin typeface="Roboto"/>
                <a:ea typeface="Roboto"/>
                <a:cs typeface="Roboto"/>
                <a:sym typeface="Roboto"/>
              </a:rPr>
              <a:t>, </a:t>
            </a:r>
            <a:r>
              <a:rPr lang="en-US" sz="1800" dirty="0" err="1">
                <a:solidFill>
                  <a:srgbClr val="94A2AC"/>
                </a:solidFill>
                <a:latin typeface="Roboto"/>
                <a:ea typeface="Roboto"/>
                <a:cs typeface="Roboto"/>
                <a:sym typeface="Roboto"/>
              </a:rPr>
              <a:t>RestGPT</a:t>
            </a:r>
            <a:r>
              <a:rPr lang="en-US" sz="1800" dirty="0">
                <a:solidFill>
                  <a:srgbClr val="94A2AC"/>
                </a:solidFill>
                <a:latin typeface="Roboto"/>
                <a:ea typeface="Roboto"/>
                <a:cs typeface="Roboto"/>
                <a:sym typeface="Roboto"/>
              </a:rPr>
              <a:t>: Connecting Large Language Models with Real-World RESTful APIs</a:t>
            </a:r>
          </a:p>
          <a:p>
            <a:pPr marL="0" marR="0" lvl="0" indent="0" rtl="0">
              <a:spcBef>
                <a:spcPts val="0"/>
              </a:spcBef>
              <a:spcAft>
                <a:spcPts val="0"/>
              </a:spcAft>
              <a:buClr>
                <a:srgbClr val="94A2AC"/>
              </a:buClr>
              <a:buSzPts val="2400"/>
              <a:buFont typeface="Arial"/>
              <a:buNone/>
            </a:pPr>
            <a:endParaRPr lang="pt-BR" sz="1800" dirty="0">
              <a:solidFill>
                <a:srgbClr val="94A2AC"/>
              </a:solidFill>
              <a:latin typeface="Roboto"/>
              <a:ea typeface="Roboto"/>
              <a:cs typeface="Roboto"/>
              <a:sym typeface="Roboto"/>
            </a:endParaRPr>
          </a:p>
        </p:txBody>
      </p:sp>
    </p:spTree>
    <p:extLst>
      <p:ext uri="{BB962C8B-B14F-4D97-AF65-F5344CB8AC3E}">
        <p14:creationId xmlns:p14="http://schemas.microsoft.com/office/powerpoint/2010/main" val="36804183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59"/>
          <p:cNvPicPr preferRelativeResize="0"/>
          <p:nvPr/>
        </p:nvPicPr>
        <p:blipFill rotWithShape="1">
          <a:blip r:embed="rId3">
            <a:alphaModFix/>
          </a:blip>
          <a:srcRect/>
          <a:stretch/>
        </p:blipFill>
        <p:spPr>
          <a:xfrm>
            <a:off x="5639" y="3"/>
            <a:ext cx="12180722" cy="6858001"/>
          </a:xfrm>
          <a:prstGeom prst="rect">
            <a:avLst/>
          </a:prstGeom>
          <a:noFill/>
          <a:ln>
            <a:noFill/>
          </a:ln>
        </p:spPr>
      </p:pic>
      <p:pic>
        <p:nvPicPr>
          <p:cNvPr id="756" name="Google Shape;756;p59"/>
          <p:cNvPicPr preferRelativeResize="0"/>
          <p:nvPr/>
        </p:nvPicPr>
        <p:blipFill rotWithShape="1">
          <a:blip r:embed="rId4">
            <a:alphaModFix/>
          </a:blip>
          <a:srcRect/>
          <a:stretch/>
        </p:blipFill>
        <p:spPr>
          <a:xfrm>
            <a:off x="301701" y="278671"/>
            <a:ext cx="11588600" cy="6272438"/>
          </a:xfrm>
          <a:prstGeom prst="rect">
            <a:avLst/>
          </a:prstGeom>
          <a:noFill/>
          <a:ln>
            <a:noFill/>
          </a:ln>
        </p:spPr>
      </p:pic>
      <p:pic>
        <p:nvPicPr>
          <p:cNvPr id="757" name="Google Shape;757;p59"/>
          <p:cNvPicPr preferRelativeResize="0"/>
          <p:nvPr/>
        </p:nvPicPr>
        <p:blipFill rotWithShape="1">
          <a:blip r:embed="rId5">
            <a:alphaModFix/>
          </a:blip>
          <a:srcRect/>
          <a:stretch/>
        </p:blipFill>
        <p:spPr>
          <a:xfrm>
            <a:off x="3961366" y="2851614"/>
            <a:ext cx="4269268" cy="11484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p11"/>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MODELOS DE </a:t>
            </a:r>
            <a:r>
              <a:rPr lang="pt-BR" sz="2800" dirty="0">
                <a:solidFill>
                  <a:srgbClr val="E0375F"/>
                </a:solidFill>
                <a:latin typeface="Roboto"/>
                <a:ea typeface="Roboto"/>
                <a:cs typeface="Roboto"/>
                <a:sym typeface="Roboto"/>
              </a:rPr>
              <a:t>BASE</a:t>
            </a:r>
            <a:endParaRPr sz="2800" b="1" dirty="0">
              <a:solidFill>
                <a:srgbClr val="E0375F"/>
              </a:solidFill>
              <a:latin typeface="Roboto"/>
              <a:ea typeface="Roboto"/>
              <a:cs typeface="Roboto"/>
              <a:sym typeface="Roboto"/>
            </a:endParaRPr>
          </a:p>
        </p:txBody>
      </p:sp>
      <p:sp>
        <p:nvSpPr>
          <p:cNvPr id="4" name="Google Shape;258;p10">
            <a:extLst>
              <a:ext uri="{FF2B5EF4-FFF2-40B4-BE49-F238E27FC236}">
                <a16:creationId xmlns:a16="http://schemas.microsoft.com/office/drawing/2014/main" id="{D59E42E8-B2AC-6493-CE45-D949C23BFB71}"/>
              </a:ext>
            </a:extLst>
          </p:cNvPr>
          <p:cNvSpPr/>
          <p:nvPr/>
        </p:nvSpPr>
        <p:spPr>
          <a:xfrm>
            <a:off x="0" y="6581041"/>
            <a:ext cx="5247558"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https://platform.openai.com/docs/models/overview</a:t>
            </a:r>
          </a:p>
        </p:txBody>
      </p:sp>
      <p:graphicFrame>
        <p:nvGraphicFramePr>
          <p:cNvPr id="2" name="Tabela 1">
            <a:extLst>
              <a:ext uri="{FF2B5EF4-FFF2-40B4-BE49-F238E27FC236}">
                <a16:creationId xmlns:a16="http://schemas.microsoft.com/office/drawing/2014/main" id="{0DC89212-3502-E87C-98D8-378CF945015B}"/>
              </a:ext>
            </a:extLst>
          </p:cNvPr>
          <p:cNvGraphicFramePr>
            <a:graphicFrameLocks noGrp="1"/>
          </p:cNvGraphicFramePr>
          <p:nvPr>
            <p:extLst>
              <p:ext uri="{D42A27DB-BD31-4B8C-83A1-F6EECF244321}">
                <p14:modId xmlns:p14="http://schemas.microsoft.com/office/powerpoint/2010/main" val="3745071351"/>
              </p:ext>
            </p:extLst>
          </p:nvPr>
        </p:nvGraphicFramePr>
        <p:xfrm>
          <a:off x="369869" y="841249"/>
          <a:ext cx="11424864" cy="5335713"/>
        </p:xfrm>
        <a:graphic>
          <a:graphicData uri="http://schemas.openxmlformats.org/drawingml/2006/table">
            <a:tbl>
              <a:tblPr/>
              <a:tblGrid>
                <a:gridCol w="1335641">
                  <a:extLst>
                    <a:ext uri="{9D8B030D-6E8A-4147-A177-3AD203B41FA5}">
                      <a16:colId xmlns:a16="http://schemas.microsoft.com/office/drawing/2014/main" val="1609864184"/>
                    </a:ext>
                  </a:extLst>
                </a:gridCol>
                <a:gridCol w="5989834">
                  <a:extLst>
                    <a:ext uri="{9D8B030D-6E8A-4147-A177-3AD203B41FA5}">
                      <a16:colId xmlns:a16="http://schemas.microsoft.com/office/drawing/2014/main" val="3651890893"/>
                    </a:ext>
                  </a:extLst>
                </a:gridCol>
                <a:gridCol w="1962364">
                  <a:extLst>
                    <a:ext uri="{9D8B030D-6E8A-4147-A177-3AD203B41FA5}">
                      <a16:colId xmlns:a16="http://schemas.microsoft.com/office/drawing/2014/main" val="1767136293"/>
                    </a:ext>
                  </a:extLst>
                </a:gridCol>
                <a:gridCol w="2137025">
                  <a:extLst>
                    <a:ext uri="{9D8B030D-6E8A-4147-A177-3AD203B41FA5}">
                      <a16:colId xmlns:a16="http://schemas.microsoft.com/office/drawing/2014/main" val="4104352431"/>
                    </a:ext>
                  </a:extLst>
                </a:gridCol>
              </a:tblGrid>
              <a:tr h="418005">
                <a:tc>
                  <a:txBody>
                    <a:bodyPr/>
                    <a:lstStyle/>
                    <a:p>
                      <a:pPr algn="ctr">
                        <a:buNone/>
                      </a:pPr>
                      <a:r>
                        <a:rPr lang="pt-BR" sz="1050" b="1">
                          <a:solidFill>
                            <a:srgbClr val="E0375F"/>
                          </a:solidFill>
                          <a:latin typeface="Roboto" panose="02000000000000000000" pitchFamily="2" charset="0"/>
                          <a:ea typeface="Roboto" panose="02000000000000000000" pitchFamily="2" charset="0"/>
                          <a:cs typeface="Roboto" panose="02000000000000000000" pitchFamily="2" charset="0"/>
                        </a:rPr>
                        <a:t>Modelo</a:t>
                      </a:r>
                      <a:endParaRPr lang="pt-BR" sz="105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60157" marR="60157" marT="30078" marB="30078" anchor="ctr">
                    <a:lnL>
                      <a:noFill/>
                    </a:lnL>
                    <a:lnR>
                      <a:noFill/>
                    </a:lnR>
                    <a:lnT>
                      <a:noFill/>
                    </a:lnT>
                    <a:lnB>
                      <a:noFill/>
                    </a:lnB>
                    <a:noFill/>
                  </a:tcPr>
                </a:tc>
                <a:tc>
                  <a:txBody>
                    <a:bodyPr/>
                    <a:lstStyle/>
                    <a:p>
                      <a:pPr algn="ctr">
                        <a:buNone/>
                      </a:pPr>
                      <a:r>
                        <a:rPr lang="pt-BR" sz="1050" b="1">
                          <a:solidFill>
                            <a:srgbClr val="E0375F"/>
                          </a:solidFill>
                          <a:latin typeface="Roboto" panose="02000000000000000000" pitchFamily="2" charset="0"/>
                          <a:ea typeface="Roboto" panose="02000000000000000000" pitchFamily="2" charset="0"/>
                          <a:cs typeface="Roboto" panose="02000000000000000000" pitchFamily="2" charset="0"/>
                        </a:rPr>
                        <a:t>Descrição</a:t>
                      </a:r>
                      <a:endParaRPr lang="pt-BR" sz="105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60157" marR="60157" marT="30078" marB="30078" anchor="ctr">
                    <a:lnL>
                      <a:noFill/>
                    </a:lnL>
                    <a:lnR>
                      <a:noFill/>
                    </a:lnR>
                    <a:lnT>
                      <a:noFill/>
                    </a:lnT>
                    <a:lnB>
                      <a:noFill/>
                    </a:lnB>
                    <a:noFill/>
                  </a:tcPr>
                </a:tc>
                <a:tc>
                  <a:txBody>
                    <a:bodyPr/>
                    <a:lstStyle/>
                    <a:p>
                      <a:pPr algn="ctr">
                        <a:buNone/>
                      </a:pPr>
                      <a:r>
                        <a:rPr lang="pt-BR" sz="1050" b="1">
                          <a:solidFill>
                            <a:srgbClr val="E0375F"/>
                          </a:solidFill>
                          <a:latin typeface="Roboto" panose="02000000000000000000" pitchFamily="2" charset="0"/>
                          <a:ea typeface="Roboto" panose="02000000000000000000" pitchFamily="2" charset="0"/>
                          <a:cs typeface="Roboto" panose="02000000000000000000" pitchFamily="2" charset="0"/>
                        </a:rPr>
                        <a:t>Limite de Tokens</a:t>
                      </a:r>
                      <a:endParaRPr lang="pt-BR" sz="105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60157" marR="60157" marT="30078" marB="30078" anchor="ctr">
                    <a:lnL>
                      <a:noFill/>
                    </a:lnL>
                    <a:lnR>
                      <a:noFill/>
                    </a:lnR>
                    <a:lnT>
                      <a:noFill/>
                    </a:lnT>
                    <a:lnB>
                      <a:noFill/>
                    </a:lnB>
                    <a:noFill/>
                  </a:tcPr>
                </a:tc>
                <a:tc>
                  <a:txBody>
                    <a:bodyPr/>
                    <a:lstStyle/>
                    <a:p>
                      <a:pPr algn="ctr">
                        <a:buNone/>
                      </a:pPr>
                      <a:r>
                        <a:rPr lang="pt-BR" sz="1050" b="1" dirty="0">
                          <a:solidFill>
                            <a:srgbClr val="E0375F"/>
                          </a:solidFill>
                          <a:latin typeface="Roboto" panose="02000000000000000000" pitchFamily="2" charset="0"/>
                          <a:ea typeface="Roboto" panose="02000000000000000000" pitchFamily="2" charset="0"/>
                          <a:cs typeface="Roboto" panose="02000000000000000000" pitchFamily="2" charset="0"/>
                        </a:rPr>
                        <a:t>Data de Corte do Treinamento</a:t>
                      </a:r>
                      <a:endParaRPr lang="pt-BR" sz="1050"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60157" marR="60157" marT="30078" marB="30078" anchor="ctr">
                    <a:lnL>
                      <a:noFill/>
                    </a:lnL>
                    <a:lnR>
                      <a:noFill/>
                    </a:lnR>
                    <a:lnT>
                      <a:noFill/>
                    </a:lnT>
                    <a:lnB>
                      <a:noFill/>
                    </a:lnB>
                    <a:noFill/>
                  </a:tcPr>
                </a:tc>
                <a:extLst>
                  <a:ext uri="{0D108BD9-81ED-4DB2-BD59-A6C34878D82A}">
                    <a16:rowId xmlns:a16="http://schemas.microsoft.com/office/drawing/2014/main" val="3479684838"/>
                  </a:ext>
                </a:extLst>
              </a:tr>
              <a:tr h="1106484">
                <a:tc>
                  <a:txBody>
                    <a:bodyPr/>
                    <a:lstStyle/>
                    <a:p>
                      <a:pPr algn="ctr">
                        <a:buNone/>
                      </a:pPr>
                      <a:r>
                        <a:rPr lang="pt-BR" sz="1200" b="1" dirty="0">
                          <a:solidFill>
                            <a:srgbClr val="E0375F"/>
                          </a:solidFill>
                          <a:latin typeface="Roboto" panose="02000000000000000000" pitchFamily="2" charset="0"/>
                          <a:ea typeface="Roboto" panose="02000000000000000000" pitchFamily="2" charset="0"/>
                          <a:cs typeface="Roboto" panose="02000000000000000000" pitchFamily="2" charset="0"/>
                        </a:rPr>
                        <a:t>GPT-3</a:t>
                      </a:r>
                      <a:endParaRPr lang="pt-BR" sz="1200"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60157" marR="60157" marT="30078" marB="30078" anchor="ctr">
                    <a:lnL>
                      <a:noFill/>
                    </a:lnL>
                    <a:lnR>
                      <a:noFill/>
                    </a:lnR>
                    <a:lnT>
                      <a:noFill/>
                    </a:lnT>
                    <a:lnB>
                      <a:noFill/>
                    </a:lnB>
                    <a:noFill/>
                  </a:tcPr>
                </a:tc>
                <a:tc>
                  <a:txBody>
                    <a:bodyPr/>
                    <a:lstStyle/>
                    <a:p>
                      <a:pP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Terceira geração de modelos de linguagem da OpenAI, com 175 bilhões de parâmetros. Utilizado principalmente para tarefas de completamento de texto.</a:t>
                      </a:r>
                    </a:p>
                  </a:txBody>
                  <a:tcPr marL="60157" marR="60157" marT="30078" marB="30078" anchor="ctr">
                    <a:lnL>
                      <a:noFill/>
                    </a:lnL>
                    <a:lnR>
                      <a:noFill/>
                    </a:lnR>
                    <a:lnT>
                      <a:noFill/>
                    </a:lnT>
                    <a:lnB>
                      <a:noFill/>
                    </a:lnB>
                    <a:noFill/>
                  </a:tcPr>
                </a:tc>
                <a:tc>
                  <a:txBody>
                    <a:bodyPr/>
                    <a:lstStyle/>
                    <a:p>
                      <a:pPr algn="ct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4.096 tokens</a:t>
                      </a:r>
                    </a:p>
                  </a:txBody>
                  <a:tcPr marL="60157" marR="60157" marT="30078" marB="30078" anchor="ctr">
                    <a:lnL>
                      <a:noFill/>
                    </a:lnL>
                    <a:lnR>
                      <a:noFill/>
                    </a:lnR>
                    <a:lnT>
                      <a:noFill/>
                    </a:lnT>
                    <a:lnB>
                      <a:noFill/>
                    </a:lnB>
                    <a:noFill/>
                  </a:tcPr>
                </a:tc>
                <a:tc>
                  <a:txBody>
                    <a:bodyPr/>
                    <a:lstStyle/>
                    <a:p>
                      <a:pPr algn="ctr">
                        <a:buNone/>
                      </a:pPr>
                      <a:r>
                        <a:rPr lang="pt-BR" sz="1400">
                          <a:solidFill>
                            <a:srgbClr val="94A2AC"/>
                          </a:solidFill>
                          <a:latin typeface="Roboto" panose="02000000000000000000" pitchFamily="2" charset="0"/>
                          <a:ea typeface="Roboto" panose="02000000000000000000" pitchFamily="2" charset="0"/>
                          <a:cs typeface="Roboto" panose="02000000000000000000" pitchFamily="2" charset="0"/>
                        </a:rPr>
                        <a:t>Junho de 2021</a:t>
                      </a:r>
                    </a:p>
                  </a:txBody>
                  <a:tcPr marL="60157" marR="60157" marT="30078" marB="30078" anchor="ctr">
                    <a:lnL>
                      <a:noFill/>
                    </a:lnL>
                    <a:lnR>
                      <a:noFill/>
                    </a:lnR>
                    <a:lnT>
                      <a:noFill/>
                    </a:lnT>
                    <a:lnB>
                      <a:noFill/>
                    </a:lnB>
                    <a:noFill/>
                  </a:tcPr>
                </a:tc>
                <a:extLst>
                  <a:ext uri="{0D108BD9-81ED-4DB2-BD59-A6C34878D82A}">
                    <a16:rowId xmlns:a16="http://schemas.microsoft.com/office/drawing/2014/main" val="879394940"/>
                  </a:ext>
                </a:extLst>
              </a:tr>
              <a:tr h="934364">
                <a:tc>
                  <a:txBody>
                    <a:bodyPr/>
                    <a:lstStyle/>
                    <a:p>
                      <a:pPr algn="ctr">
                        <a:buNone/>
                      </a:pPr>
                      <a:r>
                        <a:rPr lang="pt-BR" sz="1200" b="1" dirty="0">
                          <a:solidFill>
                            <a:srgbClr val="E0375F"/>
                          </a:solidFill>
                          <a:latin typeface="Roboto" panose="02000000000000000000" pitchFamily="2" charset="0"/>
                          <a:ea typeface="Roboto" panose="02000000000000000000" pitchFamily="2" charset="0"/>
                          <a:cs typeface="Roboto" panose="02000000000000000000" pitchFamily="2" charset="0"/>
                        </a:rPr>
                        <a:t>GPT-3.5</a:t>
                      </a:r>
                      <a:endParaRPr lang="pt-BR" sz="1200"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60157" marR="60157" marT="30078" marB="30078" anchor="ctr">
                    <a:lnL>
                      <a:noFill/>
                    </a:lnL>
                    <a:lnR>
                      <a:noFill/>
                    </a:lnR>
                    <a:lnT>
                      <a:noFill/>
                    </a:lnT>
                    <a:lnB>
                      <a:noFill/>
                    </a:lnB>
                    <a:noFill/>
                  </a:tcPr>
                </a:tc>
                <a:tc>
                  <a:txBody>
                    <a:bodyPr/>
                    <a:lstStyle/>
                    <a:p>
                      <a:pP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Versão intermediária entre GPT-3 e GPT-4, com melhorias em compreensão e geração de texto. Inclui o modelo gpt-3.5-turbo.</a:t>
                      </a:r>
                    </a:p>
                  </a:txBody>
                  <a:tcPr marL="60157" marR="60157" marT="30078" marB="30078" anchor="ctr">
                    <a:lnL>
                      <a:noFill/>
                    </a:lnL>
                    <a:lnR>
                      <a:noFill/>
                    </a:lnR>
                    <a:lnT>
                      <a:noFill/>
                    </a:lnT>
                    <a:lnB>
                      <a:noFill/>
                    </a:lnB>
                    <a:noFill/>
                  </a:tcPr>
                </a:tc>
                <a:tc>
                  <a:txBody>
                    <a:bodyPr/>
                    <a:lstStyle/>
                    <a:p>
                      <a:pPr algn="ct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16.385 tokens</a:t>
                      </a:r>
                    </a:p>
                  </a:txBody>
                  <a:tcPr marL="60157" marR="60157" marT="30078" marB="30078" anchor="ctr">
                    <a:lnL>
                      <a:noFill/>
                    </a:lnL>
                    <a:lnR>
                      <a:noFill/>
                    </a:lnR>
                    <a:lnT>
                      <a:noFill/>
                    </a:lnT>
                    <a:lnB>
                      <a:noFill/>
                    </a:lnB>
                    <a:noFill/>
                  </a:tcPr>
                </a:tc>
                <a:tc>
                  <a:txBody>
                    <a:bodyPr/>
                    <a:lstStyle/>
                    <a:p>
                      <a:pPr algn="ct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Setembro de 2021</a:t>
                      </a:r>
                    </a:p>
                  </a:txBody>
                  <a:tcPr marL="60157" marR="60157" marT="30078" marB="30078" anchor="ctr">
                    <a:lnL>
                      <a:noFill/>
                    </a:lnL>
                    <a:lnR>
                      <a:noFill/>
                    </a:lnR>
                    <a:lnT>
                      <a:noFill/>
                    </a:lnT>
                    <a:lnB>
                      <a:noFill/>
                    </a:lnB>
                    <a:noFill/>
                  </a:tcPr>
                </a:tc>
                <a:extLst>
                  <a:ext uri="{0D108BD9-81ED-4DB2-BD59-A6C34878D82A}">
                    <a16:rowId xmlns:a16="http://schemas.microsoft.com/office/drawing/2014/main" val="672749438"/>
                  </a:ext>
                </a:extLst>
              </a:tr>
              <a:tr h="762245">
                <a:tc>
                  <a:txBody>
                    <a:bodyPr/>
                    <a:lstStyle/>
                    <a:p>
                      <a:pPr algn="ctr">
                        <a:buNone/>
                      </a:pPr>
                      <a:r>
                        <a:rPr lang="pt-BR" sz="1200" b="1" dirty="0">
                          <a:solidFill>
                            <a:srgbClr val="E0375F"/>
                          </a:solidFill>
                          <a:latin typeface="Roboto" panose="02000000000000000000" pitchFamily="2" charset="0"/>
                          <a:ea typeface="Roboto" panose="02000000000000000000" pitchFamily="2" charset="0"/>
                          <a:cs typeface="Roboto" panose="02000000000000000000" pitchFamily="2" charset="0"/>
                        </a:rPr>
                        <a:t>GPT-4</a:t>
                      </a:r>
                      <a:endParaRPr lang="pt-BR" sz="1200"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60157" marR="60157" marT="30078" marB="30078" anchor="ctr">
                    <a:lnL>
                      <a:noFill/>
                    </a:lnL>
                    <a:lnR>
                      <a:noFill/>
                    </a:lnR>
                    <a:lnT>
                      <a:noFill/>
                    </a:lnT>
                    <a:lnB>
                      <a:noFill/>
                    </a:lnB>
                    <a:noFill/>
                  </a:tcPr>
                </a:tc>
                <a:tc>
                  <a:txBody>
                    <a:bodyPr/>
                    <a:lstStyle/>
                    <a:p>
                      <a:pP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Modelo multimodal com capacidades avançadas de compreensão e geração de texto e imagens.</a:t>
                      </a:r>
                    </a:p>
                  </a:txBody>
                  <a:tcPr marL="60157" marR="60157" marT="30078" marB="30078" anchor="ctr">
                    <a:lnL>
                      <a:noFill/>
                    </a:lnL>
                    <a:lnR>
                      <a:noFill/>
                    </a:lnR>
                    <a:lnT>
                      <a:noFill/>
                    </a:lnT>
                    <a:lnB>
                      <a:noFill/>
                    </a:lnB>
                    <a:noFill/>
                  </a:tcPr>
                </a:tc>
                <a:tc>
                  <a:txBody>
                    <a:bodyPr/>
                    <a:lstStyle/>
                    <a:p>
                      <a:pPr algn="ct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8.192 tokens</a:t>
                      </a:r>
                    </a:p>
                  </a:txBody>
                  <a:tcPr marL="60157" marR="60157" marT="30078" marB="30078" anchor="ctr">
                    <a:lnL>
                      <a:noFill/>
                    </a:lnL>
                    <a:lnR>
                      <a:noFill/>
                    </a:lnR>
                    <a:lnT>
                      <a:noFill/>
                    </a:lnT>
                    <a:lnB>
                      <a:noFill/>
                    </a:lnB>
                    <a:noFill/>
                  </a:tcPr>
                </a:tc>
                <a:tc>
                  <a:txBody>
                    <a:bodyPr/>
                    <a:lstStyle/>
                    <a:p>
                      <a:pPr algn="ct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Setembro de 2021</a:t>
                      </a:r>
                    </a:p>
                  </a:txBody>
                  <a:tcPr marL="60157" marR="60157" marT="30078" marB="30078" anchor="ctr">
                    <a:lnL>
                      <a:noFill/>
                    </a:lnL>
                    <a:lnR>
                      <a:noFill/>
                    </a:lnR>
                    <a:lnT>
                      <a:noFill/>
                    </a:lnT>
                    <a:lnB>
                      <a:noFill/>
                    </a:lnB>
                    <a:noFill/>
                  </a:tcPr>
                </a:tc>
                <a:extLst>
                  <a:ext uri="{0D108BD9-81ED-4DB2-BD59-A6C34878D82A}">
                    <a16:rowId xmlns:a16="http://schemas.microsoft.com/office/drawing/2014/main" val="161366825"/>
                  </a:ext>
                </a:extLst>
              </a:tr>
              <a:tr h="590125">
                <a:tc>
                  <a:txBody>
                    <a:bodyPr/>
                    <a:lstStyle/>
                    <a:p>
                      <a:pPr algn="ctr">
                        <a:buNone/>
                      </a:pPr>
                      <a:r>
                        <a:rPr lang="pt-BR" sz="1200" b="1" dirty="0">
                          <a:solidFill>
                            <a:srgbClr val="E0375F"/>
                          </a:solidFill>
                          <a:latin typeface="Roboto" panose="02000000000000000000" pitchFamily="2" charset="0"/>
                          <a:ea typeface="Roboto" panose="02000000000000000000" pitchFamily="2" charset="0"/>
                          <a:cs typeface="Roboto" panose="02000000000000000000" pitchFamily="2" charset="0"/>
                        </a:rPr>
                        <a:t>GPT-4 Turbo</a:t>
                      </a:r>
                      <a:endParaRPr lang="pt-BR" sz="1200"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60157" marR="60157" marT="30078" marB="30078" anchor="ctr">
                    <a:lnL>
                      <a:noFill/>
                    </a:lnL>
                    <a:lnR>
                      <a:noFill/>
                    </a:lnR>
                    <a:lnT>
                      <a:noFill/>
                    </a:lnT>
                    <a:lnB>
                      <a:noFill/>
                    </a:lnB>
                    <a:noFill/>
                  </a:tcPr>
                </a:tc>
                <a:tc>
                  <a:txBody>
                    <a:bodyPr/>
                    <a:lstStyle/>
                    <a:p>
                      <a:pPr>
                        <a:buNone/>
                      </a:pPr>
                      <a:r>
                        <a:rPr lang="pt-BR" sz="1400">
                          <a:solidFill>
                            <a:srgbClr val="94A2AC"/>
                          </a:solidFill>
                          <a:latin typeface="Roboto" panose="02000000000000000000" pitchFamily="2" charset="0"/>
                          <a:ea typeface="Roboto" panose="02000000000000000000" pitchFamily="2" charset="0"/>
                          <a:cs typeface="Roboto" panose="02000000000000000000" pitchFamily="2" charset="0"/>
                        </a:rPr>
                        <a:t>Versão otimizada do GPT-4, com maior janela de contexto e custo reduzido.</a:t>
                      </a:r>
                    </a:p>
                  </a:txBody>
                  <a:tcPr marL="60157" marR="60157" marT="30078" marB="30078" anchor="ctr">
                    <a:lnL>
                      <a:noFill/>
                    </a:lnL>
                    <a:lnR>
                      <a:noFill/>
                    </a:lnR>
                    <a:lnT>
                      <a:noFill/>
                    </a:lnT>
                    <a:lnB>
                      <a:noFill/>
                    </a:lnB>
                    <a:noFill/>
                  </a:tcPr>
                </a:tc>
                <a:tc>
                  <a:txBody>
                    <a:bodyPr/>
                    <a:lstStyle/>
                    <a:p>
                      <a:pPr algn="ct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128.000 tokens</a:t>
                      </a:r>
                    </a:p>
                  </a:txBody>
                  <a:tcPr marL="60157" marR="60157" marT="30078" marB="30078" anchor="ctr">
                    <a:lnL>
                      <a:noFill/>
                    </a:lnL>
                    <a:lnR>
                      <a:noFill/>
                    </a:lnR>
                    <a:lnT>
                      <a:noFill/>
                    </a:lnT>
                    <a:lnB>
                      <a:noFill/>
                    </a:lnB>
                    <a:noFill/>
                  </a:tcPr>
                </a:tc>
                <a:tc>
                  <a:txBody>
                    <a:bodyPr/>
                    <a:lstStyle/>
                    <a:p>
                      <a:pPr algn="ct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Abril de 2023</a:t>
                      </a:r>
                    </a:p>
                  </a:txBody>
                  <a:tcPr marL="60157" marR="60157" marT="30078" marB="30078" anchor="ctr">
                    <a:lnL>
                      <a:noFill/>
                    </a:lnL>
                    <a:lnR>
                      <a:noFill/>
                    </a:lnR>
                    <a:lnT>
                      <a:noFill/>
                    </a:lnT>
                    <a:lnB>
                      <a:noFill/>
                    </a:lnB>
                    <a:noFill/>
                  </a:tcPr>
                </a:tc>
                <a:extLst>
                  <a:ext uri="{0D108BD9-81ED-4DB2-BD59-A6C34878D82A}">
                    <a16:rowId xmlns:a16="http://schemas.microsoft.com/office/drawing/2014/main" val="2045934193"/>
                  </a:ext>
                </a:extLst>
              </a:tr>
              <a:tr h="762245">
                <a:tc>
                  <a:txBody>
                    <a:bodyPr/>
                    <a:lstStyle/>
                    <a:p>
                      <a:pPr algn="ctr">
                        <a:buNone/>
                      </a:pPr>
                      <a:r>
                        <a:rPr lang="pt-BR" sz="1200" b="1" dirty="0">
                          <a:solidFill>
                            <a:srgbClr val="E0375F"/>
                          </a:solidFill>
                          <a:latin typeface="Roboto" panose="02000000000000000000" pitchFamily="2" charset="0"/>
                          <a:ea typeface="Roboto" panose="02000000000000000000" pitchFamily="2" charset="0"/>
                          <a:cs typeface="Roboto" panose="02000000000000000000" pitchFamily="2" charset="0"/>
                        </a:rPr>
                        <a:t>GPT-4o</a:t>
                      </a:r>
                      <a:endParaRPr lang="pt-BR" sz="1200"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60157" marR="60157" marT="30078" marB="30078" anchor="ctr">
                    <a:lnL>
                      <a:noFill/>
                    </a:lnL>
                    <a:lnR>
                      <a:noFill/>
                    </a:lnR>
                    <a:lnT>
                      <a:noFill/>
                    </a:lnT>
                    <a:lnB>
                      <a:noFill/>
                    </a:lnB>
                    <a:noFill/>
                  </a:tcPr>
                </a:tc>
                <a:tc>
                  <a:txBody>
                    <a:bodyPr/>
                    <a:lstStyle/>
                    <a:p>
                      <a:pPr>
                        <a:buNone/>
                      </a:pPr>
                      <a:r>
                        <a:rPr lang="pt-BR" sz="1400">
                          <a:solidFill>
                            <a:srgbClr val="94A2AC"/>
                          </a:solidFill>
                          <a:latin typeface="Roboto" panose="02000000000000000000" pitchFamily="2" charset="0"/>
                          <a:ea typeface="Roboto" panose="02000000000000000000" pitchFamily="2" charset="0"/>
                          <a:cs typeface="Roboto" panose="02000000000000000000" pitchFamily="2" charset="0"/>
                        </a:rPr>
                        <a:t>Modelo “omni” com capacidades nativas de entrada e saída de texto, imagem e áudio.</a:t>
                      </a:r>
                    </a:p>
                  </a:txBody>
                  <a:tcPr marL="60157" marR="60157" marT="30078" marB="30078" anchor="ctr">
                    <a:lnL>
                      <a:noFill/>
                    </a:lnL>
                    <a:lnR>
                      <a:noFill/>
                    </a:lnR>
                    <a:lnT>
                      <a:noFill/>
                    </a:lnT>
                    <a:lnB>
                      <a:noFill/>
                    </a:lnB>
                    <a:noFill/>
                  </a:tcPr>
                </a:tc>
                <a:tc>
                  <a:txBody>
                    <a:bodyPr/>
                    <a:lstStyle/>
                    <a:p>
                      <a:pPr algn="ct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128.000 tokens</a:t>
                      </a:r>
                    </a:p>
                  </a:txBody>
                  <a:tcPr marL="60157" marR="60157" marT="30078" marB="30078" anchor="ctr">
                    <a:lnL>
                      <a:noFill/>
                    </a:lnL>
                    <a:lnR>
                      <a:noFill/>
                    </a:lnR>
                    <a:lnT>
                      <a:noFill/>
                    </a:lnT>
                    <a:lnB>
                      <a:noFill/>
                    </a:lnB>
                    <a:noFill/>
                  </a:tcPr>
                </a:tc>
                <a:tc>
                  <a:txBody>
                    <a:bodyPr/>
                    <a:lstStyle/>
                    <a:p>
                      <a:pPr algn="ct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Outubro de 2023</a:t>
                      </a:r>
                    </a:p>
                  </a:txBody>
                  <a:tcPr marL="60157" marR="60157" marT="30078" marB="30078" anchor="ctr">
                    <a:lnL>
                      <a:noFill/>
                    </a:lnL>
                    <a:lnR>
                      <a:noFill/>
                    </a:lnR>
                    <a:lnT>
                      <a:noFill/>
                    </a:lnT>
                    <a:lnB>
                      <a:noFill/>
                    </a:lnB>
                    <a:noFill/>
                  </a:tcPr>
                </a:tc>
                <a:extLst>
                  <a:ext uri="{0D108BD9-81ED-4DB2-BD59-A6C34878D82A}">
                    <a16:rowId xmlns:a16="http://schemas.microsoft.com/office/drawing/2014/main" val="4002204972"/>
                  </a:ext>
                </a:extLst>
              </a:tr>
              <a:tr h="762245">
                <a:tc>
                  <a:txBody>
                    <a:bodyPr/>
                    <a:lstStyle/>
                    <a:p>
                      <a:pPr algn="ctr">
                        <a:buNone/>
                      </a:pPr>
                      <a:r>
                        <a:rPr lang="pt-BR" sz="1200" b="1" dirty="0">
                          <a:solidFill>
                            <a:srgbClr val="E0375F"/>
                          </a:solidFill>
                          <a:latin typeface="Roboto" panose="02000000000000000000" pitchFamily="2" charset="0"/>
                          <a:ea typeface="Roboto" panose="02000000000000000000" pitchFamily="2" charset="0"/>
                          <a:cs typeface="Roboto" panose="02000000000000000000" pitchFamily="2" charset="0"/>
                        </a:rPr>
                        <a:t>GPT-4.1</a:t>
                      </a:r>
                      <a:endParaRPr lang="pt-BR" sz="1200"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60157" marR="60157" marT="30078" marB="30078" anchor="ctr">
                    <a:lnL>
                      <a:noFill/>
                    </a:lnL>
                    <a:lnR>
                      <a:noFill/>
                    </a:lnR>
                    <a:lnT>
                      <a:noFill/>
                    </a:lnT>
                    <a:lnB>
                      <a:noFill/>
                    </a:lnB>
                    <a:noFill/>
                  </a:tcPr>
                </a:tc>
                <a:tc>
                  <a:txBody>
                    <a:bodyPr/>
                    <a:lstStyle/>
                    <a:p>
                      <a:pPr>
                        <a:buNone/>
                      </a:pPr>
                      <a:r>
                        <a:rPr lang="pt-BR" sz="1400">
                          <a:solidFill>
                            <a:srgbClr val="94A2AC"/>
                          </a:solidFill>
                          <a:latin typeface="Roboto" panose="02000000000000000000" pitchFamily="2" charset="0"/>
                          <a:ea typeface="Roboto" panose="02000000000000000000" pitchFamily="2" charset="0"/>
                          <a:cs typeface="Roboto" panose="02000000000000000000" pitchFamily="2" charset="0"/>
                        </a:rPr>
                        <a:t>Última versão lançada, com melhorias significativas em raciocínio e capacidade de lidar com contextos extensos.</a:t>
                      </a:r>
                    </a:p>
                  </a:txBody>
                  <a:tcPr marL="60157" marR="60157" marT="30078" marB="30078" anchor="ctr">
                    <a:lnL>
                      <a:noFill/>
                    </a:lnL>
                    <a:lnR>
                      <a:noFill/>
                    </a:lnR>
                    <a:lnT>
                      <a:noFill/>
                    </a:lnT>
                    <a:lnB>
                      <a:noFill/>
                    </a:lnB>
                    <a:noFill/>
                  </a:tcPr>
                </a:tc>
                <a:tc>
                  <a:txBody>
                    <a:bodyPr/>
                    <a:lstStyle/>
                    <a:p>
                      <a:pPr algn="ct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1.000.000 tokens</a:t>
                      </a:r>
                    </a:p>
                  </a:txBody>
                  <a:tcPr marL="60157" marR="60157" marT="30078" marB="30078" anchor="ctr">
                    <a:lnL>
                      <a:noFill/>
                    </a:lnL>
                    <a:lnR>
                      <a:noFill/>
                    </a:lnR>
                    <a:lnT>
                      <a:noFill/>
                    </a:lnT>
                    <a:lnB>
                      <a:noFill/>
                    </a:lnB>
                    <a:noFill/>
                  </a:tcPr>
                </a:tc>
                <a:tc>
                  <a:txBody>
                    <a:bodyPr/>
                    <a:lstStyle/>
                    <a:p>
                      <a:pPr algn="ctr">
                        <a:buNone/>
                      </a:pPr>
                      <a:r>
                        <a:rPr lang="pt-BR" sz="1400" dirty="0">
                          <a:solidFill>
                            <a:srgbClr val="94A2AC"/>
                          </a:solidFill>
                          <a:latin typeface="Roboto" panose="02000000000000000000" pitchFamily="2" charset="0"/>
                          <a:ea typeface="Roboto" panose="02000000000000000000" pitchFamily="2" charset="0"/>
                          <a:cs typeface="Roboto" panose="02000000000000000000" pitchFamily="2" charset="0"/>
                        </a:rPr>
                        <a:t>Abril de 2024</a:t>
                      </a:r>
                    </a:p>
                  </a:txBody>
                  <a:tcPr marL="60157" marR="60157" marT="30078" marB="30078" anchor="ctr">
                    <a:lnL>
                      <a:noFill/>
                    </a:lnL>
                    <a:lnR>
                      <a:noFill/>
                    </a:lnR>
                    <a:lnT>
                      <a:noFill/>
                    </a:lnT>
                    <a:lnB>
                      <a:noFill/>
                    </a:lnB>
                    <a:noFill/>
                  </a:tcPr>
                </a:tc>
                <a:extLst>
                  <a:ext uri="{0D108BD9-81ED-4DB2-BD59-A6C34878D82A}">
                    <a16:rowId xmlns:a16="http://schemas.microsoft.com/office/drawing/2014/main" val="3563725847"/>
                  </a:ext>
                </a:extLst>
              </a:tr>
            </a:tbl>
          </a:graphicData>
        </a:graphic>
      </p:graphicFrame>
    </p:spTree>
    <p:extLst>
      <p:ext uri="{BB962C8B-B14F-4D97-AF65-F5344CB8AC3E}">
        <p14:creationId xmlns:p14="http://schemas.microsoft.com/office/powerpoint/2010/main" val="1384887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a:extLst>
            <a:ext uri="{FF2B5EF4-FFF2-40B4-BE49-F238E27FC236}">
              <a16:creationId xmlns:a16="http://schemas.microsoft.com/office/drawing/2014/main" id="{E2961060-D06F-59CE-09C4-67D26A733EA4}"/>
            </a:ext>
          </a:extLst>
        </p:cNvPr>
        <p:cNvGrpSpPr/>
        <p:nvPr/>
      </p:nvGrpSpPr>
      <p:grpSpPr>
        <a:xfrm>
          <a:off x="0" y="0"/>
          <a:ext cx="0" cy="0"/>
          <a:chOff x="0" y="0"/>
          <a:chExt cx="0" cy="0"/>
        </a:xfrm>
      </p:grpSpPr>
      <p:sp>
        <p:nvSpPr>
          <p:cNvPr id="264" name="Google Shape;264;p11">
            <a:extLst>
              <a:ext uri="{FF2B5EF4-FFF2-40B4-BE49-F238E27FC236}">
                <a16:creationId xmlns:a16="http://schemas.microsoft.com/office/drawing/2014/main" id="{BA2C1CF6-D3D0-7D05-D2B8-5B3AF6182175}"/>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MODELOS DE </a:t>
            </a:r>
            <a:r>
              <a:rPr lang="pt-BR" sz="2800" dirty="0">
                <a:solidFill>
                  <a:srgbClr val="E0375F"/>
                </a:solidFill>
                <a:latin typeface="Roboto"/>
                <a:ea typeface="Roboto"/>
                <a:cs typeface="Roboto"/>
                <a:sym typeface="Roboto"/>
              </a:rPr>
              <a:t>REFLEXÃO AVANÇADA</a:t>
            </a:r>
            <a:endParaRPr sz="2800" b="1" dirty="0">
              <a:solidFill>
                <a:srgbClr val="E0375F"/>
              </a:solidFill>
              <a:latin typeface="Roboto"/>
              <a:ea typeface="Roboto"/>
              <a:cs typeface="Roboto"/>
              <a:sym typeface="Roboto"/>
            </a:endParaRPr>
          </a:p>
        </p:txBody>
      </p:sp>
      <p:sp>
        <p:nvSpPr>
          <p:cNvPr id="4" name="Google Shape;258;p10">
            <a:extLst>
              <a:ext uri="{FF2B5EF4-FFF2-40B4-BE49-F238E27FC236}">
                <a16:creationId xmlns:a16="http://schemas.microsoft.com/office/drawing/2014/main" id="{65E7049F-10FB-3DDE-78FC-76A2838AEA53}"/>
              </a:ext>
            </a:extLst>
          </p:cNvPr>
          <p:cNvSpPr/>
          <p:nvPr/>
        </p:nvSpPr>
        <p:spPr>
          <a:xfrm>
            <a:off x="0" y="6581041"/>
            <a:ext cx="5247558"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https://platform.openai.com/docs/models/overview</a:t>
            </a:r>
          </a:p>
        </p:txBody>
      </p:sp>
      <p:graphicFrame>
        <p:nvGraphicFramePr>
          <p:cNvPr id="5" name="Tabela 4">
            <a:extLst>
              <a:ext uri="{FF2B5EF4-FFF2-40B4-BE49-F238E27FC236}">
                <a16:creationId xmlns:a16="http://schemas.microsoft.com/office/drawing/2014/main" id="{5BDEBF9D-E29B-3353-395C-C4989909399C}"/>
              </a:ext>
            </a:extLst>
          </p:cNvPr>
          <p:cNvGraphicFramePr>
            <a:graphicFrameLocks noGrp="1"/>
          </p:cNvGraphicFramePr>
          <p:nvPr>
            <p:extLst>
              <p:ext uri="{D42A27DB-BD31-4B8C-83A1-F6EECF244321}">
                <p14:modId xmlns:p14="http://schemas.microsoft.com/office/powerpoint/2010/main" val="4055066963"/>
              </p:ext>
            </p:extLst>
          </p:nvPr>
        </p:nvGraphicFramePr>
        <p:xfrm>
          <a:off x="642991" y="2791238"/>
          <a:ext cx="10515600" cy="3412023"/>
        </p:xfrm>
        <a:graphic>
          <a:graphicData uri="http://schemas.openxmlformats.org/drawingml/2006/table">
            <a:tbl>
              <a:tblPr/>
              <a:tblGrid>
                <a:gridCol w="2428982">
                  <a:extLst>
                    <a:ext uri="{9D8B030D-6E8A-4147-A177-3AD203B41FA5}">
                      <a16:colId xmlns:a16="http://schemas.microsoft.com/office/drawing/2014/main" val="2298702899"/>
                    </a:ext>
                  </a:extLst>
                </a:gridCol>
                <a:gridCol w="4581418">
                  <a:extLst>
                    <a:ext uri="{9D8B030D-6E8A-4147-A177-3AD203B41FA5}">
                      <a16:colId xmlns:a16="http://schemas.microsoft.com/office/drawing/2014/main" val="856547344"/>
                    </a:ext>
                  </a:extLst>
                </a:gridCol>
                <a:gridCol w="3505200">
                  <a:extLst>
                    <a:ext uri="{9D8B030D-6E8A-4147-A177-3AD203B41FA5}">
                      <a16:colId xmlns:a16="http://schemas.microsoft.com/office/drawing/2014/main" val="3455017213"/>
                    </a:ext>
                  </a:extLst>
                </a:gridCol>
              </a:tblGrid>
              <a:tr h="355419">
                <a:tc>
                  <a:txBody>
                    <a:bodyPr/>
                    <a:lstStyle/>
                    <a:p>
                      <a:endParaRPr lang="pt-BR">
                        <a:latin typeface="Roboto" panose="02000000000000000000" pitchFamily="2" charset="0"/>
                        <a:ea typeface="Roboto" panose="02000000000000000000" pitchFamily="2" charset="0"/>
                        <a:cs typeface="Roboto" panose="02000000000000000000" pitchFamily="2" charset="0"/>
                      </a:endParaRPr>
                    </a:p>
                  </a:txBody>
                  <a:tcPr anchor="ctr">
                    <a:lnL>
                      <a:noFill/>
                    </a:lnL>
                    <a:lnR>
                      <a:noFill/>
                    </a:lnR>
                    <a:lnT>
                      <a:noFill/>
                    </a:lnT>
                    <a:lnB>
                      <a:noFill/>
                    </a:lnB>
                    <a:noFill/>
                  </a:tcPr>
                </a:tc>
                <a:tc>
                  <a:txBody>
                    <a:bodyPr/>
                    <a:lstStyle/>
                    <a:p>
                      <a:pPr>
                        <a:buNone/>
                      </a:pPr>
                      <a:r>
                        <a:rPr lang="pt-BR" b="1">
                          <a:solidFill>
                            <a:srgbClr val="E0375F"/>
                          </a:solidFill>
                          <a:latin typeface="Roboto" panose="02000000000000000000" pitchFamily="2" charset="0"/>
                          <a:ea typeface="Roboto" panose="02000000000000000000" pitchFamily="2" charset="0"/>
                          <a:cs typeface="Roboto" panose="02000000000000000000" pitchFamily="2" charset="0"/>
                        </a:rPr>
                        <a:t>Descrição</a:t>
                      </a:r>
                      <a:endParaRPr lang="pt-BR">
                        <a:solidFill>
                          <a:srgbClr val="E0375F"/>
                        </a:solidFill>
                        <a:latin typeface="Roboto" panose="02000000000000000000" pitchFamily="2" charset="0"/>
                        <a:ea typeface="Roboto" panose="02000000000000000000" pitchFamily="2" charset="0"/>
                        <a:cs typeface="Roboto" panose="02000000000000000000" pitchFamily="2" charset="0"/>
                      </a:endParaRPr>
                    </a:p>
                  </a:txBody>
                  <a:tcPr anchor="ctr">
                    <a:lnL>
                      <a:noFill/>
                    </a:lnL>
                    <a:lnR>
                      <a:noFill/>
                    </a:lnR>
                    <a:lnT>
                      <a:noFill/>
                    </a:lnT>
                    <a:lnB>
                      <a:noFill/>
                    </a:lnB>
                    <a:noFill/>
                  </a:tcPr>
                </a:tc>
                <a:tc>
                  <a:txBody>
                    <a:bodyPr/>
                    <a:lstStyle/>
                    <a:p>
                      <a:pPr>
                        <a:buNone/>
                      </a:pPr>
                      <a:r>
                        <a:rPr lang="pt-BR" b="1" dirty="0">
                          <a:solidFill>
                            <a:srgbClr val="E0375F"/>
                          </a:solidFill>
                          <a:latin typeface="Roboto" panose="02000000000000000000" pitchFamily="2" charset="0"/>
                          <a:ea typeface="Roboto" panose="02000000000000000000" pitchFamily="2" charset="0"/>
                          <a:cs typeface="Roboto" panose="02000000000000000000" pitchFamily="2" charset="0"/>
                        </a:rPr>
                        <a:t>Exemplos de Modelos Compatíveis</a:t>
                      </a:r>
                      <a:endParaRPr lang="pt-BR"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3167117402"/>
                  </a:ext>
                </a:extLst>
              </a:tr>
              <a:tr h="1101799">
                <a:tc>
                  <a:txBody>
                    <a:bodyPr/>
                    <a:lstStyle/>
                    <a:p>
                      <a:pPr>
                        <a:buNone/>
                      </a:pPr>
                      <a:r>
                        <a:rPr lang="pt-BR" b="1">
                          <a:solidFill>
                            <a:srgbClr val="E0375F"/>
                          </a:solidFill>
                          <a:latin typeface="Roboto" panose="02000000000000000000" pitchFamily="2" charset="0"/>
                          <a:ea typeface="Roboto" panose="02000000000000000000" pitchFamily="2" charset="0"/>
                          <a:cs typeface="Roboto" panose="02000000000000000000" pitchFamily="2" charset="0"/>
                        </a:rPr>
                        <a:t>Chain-of-Thought (CoT)</a:t>
                      </a:r>
                      <a:endParaRPr lang="pt-BR">
                        <a:solidFill>
                          <a:srgbClr val="E0375F"/>
                        </a:solidFill>
                        <a:latin typeface="Roboto" panose="02000000000000000000" pitchFamily="2" charset="0"/>
                        <a:ea typeface="Roboto" panose="02000000000000000000" pitchFamily="2" charset="0"/>
                        <a:cs typeface="Roboto" panose="02000000000000000000" pitchFamily="2" charset="0"/>
                      </a:endParaRPr>
                    </a:p>
                  </a:txBody>
                  <a:tcPr anchor="ctr">
                    <a:lnL>
                      <a:noFill/>
                    </a:lnL>
                    <a:lnR>
                      <a:noFill/>
                    </a:lnR>
                    <a:lnT>
                      <a:noFill/>
                    </a:lnT>
                    <a:lnB>
                      <a:noFill/>
                    </a:lnB>
                    <a:noFill/>
                  </a:tcPr>
                </a:tc>
                <a:tc>
                  <a:txBody>
                    <a:bodyPr/>
                    <a:lstStyle/>
                    <a:p>
                      <a:pPr>
                        <a:buNone/>
                      </a:pP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Estrutura que força o modelo a gerar explicações passo-a-passo antes de responder, melhorando a capacidade de raciocínio lógico e resolução de problemas.</a:t>
                      </a:r>
                    </a:p>
                  </a:txBody>
                  <a:tcPr anchor="ctr">
                    <a:lnL>
                      <a:noFill/>
                    </a:lnL>
                    <a:lnR>
                      <a:noFill/>
                    </a:lnR>
                    <a:lnT>
                      <a:noFill/>
                    </a:lnT>
                    <a:lnB>
                      <a:noFill/>
                    </a:lnB>
                    <a:noFill/>
                  </a:tcPr>
                </a:tc>
                <a:tc>
                  <a:txBody>
                    <a:bodyPr/>
                    <a:lstStyle/>
                    <a:p>
                      <a:pPr>
                        <a:buNone/>
                      </a:pP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GPT-3.5 Turbo, GPT-4, GPT-4 Turbo, GPT-4o, GPT-4.1</a:t>
                      </a:r>
                    </a:p>
                  </a:txBody>
                  <a:tcPr anchor="ctr">
                    <a:lnL>
                      <a:noFill/>
                    </a:lnL>
                    <a:lnR>
                      <a:noFill/>
                    </a:lnR>
                    <a:lnT>
                      <a:noFill/>
                    </a:lnT>
                    <a:lnB>
                      <a:noFill/>
                    </a:lnB>
                    <a:noFill/>
                  </a:tcPr>
                </a:tc>
                <a:extLst>
                  <a:ext uri="{0D108BD9-81ED-4DB2-BD59-A6C34878D82A}">
                    <a16:rowId xmlns:a16="http://schemas.microsoft.com/office/drawing/2014/main" val="2185051941"/>
                  </a:ext>
                </a:extLst>
              </a:tr>
              <a:tr h="1101799">
                <a:tc>
                  <a:txBody>
                    <a:bodyPr/>
                    <a:lstStyle/>
                    <a:p>
                      <a:pPr>
                        <a:buNone/>
                      </a:pPr>
                      <a:r>
                        <a:rPr lang="pt-BR" b="1" dirty="0" err="1">
                          <a:solidFill>
                            <a:srgbClr val="E0375F"/>
                          </a:solidFill>
                          <a:latin typeface="Roboto" panose="02000000000000000000" pitchFamily="2" charset="0"/>
                          <a:ea typeface="Roboto" panose="02000000000000000000" pitchFamily="2" charset="0"/>
                          <a:cs typeface="Roboto" panose="02000000000000000000" pitchFamily="2" charset="0"/>
                        </a:rPr>
                        <a:t>ReAct</a:t>
                      </a:r>
                      <a:endParaRPr lang="pt-BR"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anchor="ctr">
                    <a:lnL>
                      <a:noFill/>
                    </a:lnL>
                    <a:lnR>
                      <a:noFill/>
                    </a:lnR>
                    <a:lnT>
                      <a:noFill/>
                    </a:lnT>
                    <a:lnB>
                      <a:noFill/>
                    </a:lnB>
                    <a:noFill/>
                  </a:tcPr>
                </a:tc>
                <a:tc>
                  <a:txBody>
                    <a:bodyPr/>
                    <a:lstStyle/>
                    <a:p>
                      <a:pPr>
                        <a:buNone/>
                      </a:pPr>
                      <a:r>
                        <a:rPr lang="pt-BR">
                          <a:solidFill>
                            <a:srgbClr val="94A2AC"/>
                          </a:solidFill>
                          <a:latin typeface="Roboto" panose="02000000000000000000" pitchFamily="2" charset="0"/>
                          <a:ea typeface="Roboto" panose="02000000000000000000" pitchFamily="2" charset="0"/>
                          <a:cs typeface="Roboto" panose="02000000000000000000" pitchFamily="2" charset="0"/>
                        </a:rPr>
                        <a:t>Integra raciocínio e ação, permitindo que o modelo interaja iterativamente com ferramentas externas antes de responder, refletindo sobre suas ações para corrigir trajetórias erradas.</a:t>
                      </a:r>
                    </a:p>
                  </a:txBody>
                  <a:tcPr anchor="ctr">
                    <a:lnL>
                      <a:noFill/>
                    </a:lnL>
                    <a:lnR>
                      <a:noFill/>
                    </a:lnR>
                    <a:lnT>
                      <a:noFill/>
                    </a:lnT>
                    <a:lnB>
                      <a:noFill/>
                    </a:lnB>
                    <a:noFill/>
                  </a:tcPr>
                </a:tc>
                <a:tc>
                  <a:txBody>
                    <a:bodyPr/>
                    <a:lstStyle/>
                    <a:p>
                      <a:pPr>
                        <a:buNone/>
                      </a:pP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GPT-4, GPT-4 Turbo, GPT-4o, GPT-4.1</a:t>
                      </a:r>
                    </a:p>
                  </a:txBody>
                  <a:tcPr anchor="ctr">
                    <a:lnL>
                      <a:noFill/>
                    </a:lnL>
                    <a:lnR>
                      <a:noFill/>
                    </a:lnR>
                    <a:lnT>
                      <a:noFill/>
                    </a:lnT>
                    <a:lnB>
                      <a:noFill/>
                    </a:lnB>
                    <a:noFill/>
                  </a:tcPr>
                </a:tc>
                <a:extLst>
                  <a:ext uri="{0D108BD9-81ED-4DB2-BD59-A6C34878D82A}">
                    <a16:rowId xmlns:a16="http://schemas.microsoft.com/office/drawing/2014/main" val="1787433956"/>
                  </a:ext>
                </a:extLst>
              </a:tr>
              <a:tr h="853006">
                <a:tc>
                  <a:txBody>
                    <a:bodyPr/>
                    <a:lstStyle/>
                    <a:p>
                      <a:pPr>
                        <a:buNone/>
                      </a:pPr>
                      <a:r>
                        <a:rPr lang="pt-BR" b="1" dirty="0" err="1">
                          <a:solidFill>
                            <a:srgbClr val="E0375F"/>
                          </a:solidFill>
                          <a:latin typeface="Roboto" panose="02000000000000000000" pitchFamily="2" charset="0"/>
                          <a:ea typeface="Roboto" panose="02000000000000000000" pitchFamily="2" charset="0"/>
                          <a:cs typeface="Roboto" panose="02000000000000000000" pitchFamily="2" charset="0"/>
                        </a:rPr>
                        <a:t>Reflexion</a:t>
                      </a:r>
                      <a:endParaRPr lang="pt-BR"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anchor="ctr">
                    <a:lnL>
                      <a:noFill/>
                    </a:lnL>
                    <a:lnR>
                      <a:noFill/>
                    </a:lnR>
                    <a:lnT>
                      <a:noFill/>
                    </a:lnT>
                    <a:lnB>
                      <a:noFill/>
                    </a:lnB>
                    <a:noFill/>
                  </a:tcPr>
                </a:tc>
                <a:tc>
                  <a:txBody>
                    <a:bodyPr/>
                    <a:lstStyle/>
                    <a:p>
                      <a:pPr>
                        <a:buNone/>
                      </a:pPr>
                      <a:r>
                        <a:rPr lang="pt-BR">
                          <a:solidFill>
                            <a:srgbClr val="94A2AC"/>
                          </a:solidFill>
                          <a:latin typeface="Roboto" panose="02000000000000000000" pitchFamily="2" charset="0"/>
                          <a:ea typeface="Roboto" panose="02000000000000000000" pitchFamily="2" charset="0"/>
                          <a:cs typeface="Roboto" panose="02000000000000000000" pitchFamily="2" charset="0"/>
                        </a:rPr>
                        <a:t>Método avançado onde o modelo revisa suas respostas anteriores, refletindo sobre possíveis erros ou inconsistências para aprimorar respostas futuras.</a:t>
                      </a:r>
                    </a:p>
                  </a:txBody>
                  <a:tcPr anchor="ctr">
                    <a:lnL>
                      <a:noFill/>
                    </a:lnL>
                    <a:lnR>
                      <a:noFill/>
                    </a:lnR>
                    <a:lnT>
                      <a:noFill/>
                    </a:lnT>
                    <a:lnB>
                      <a:noFill/>
                    </a:lnB>
                    <a:noFill/>
                  </a:tcPr>
                </a:tc>
                <a:tc>
                  <a:txBody>
                    <a:bodyPr/>
                    <a:lstStyle/>
                    <a:p>
                      <a:pPr>
                        <a:buNone/>
                      </a:pP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GPT-4, GPT-4 Turbo, GPT-4o, GPT-4.1</a:t>
                      </a:r>
                    </a:p>
                  </a:txBody>
                  <a:tcPr anchor="ctr">
                    <a:lnL>
                      <a:noFill/>
                    </a:lnL>
                    <a:lnR>
                      <a:noFill/>
                    </a:lnR>
                    <a:lnT>
                      <a:noFill/>
                    </a:lnT>
                    <a:lnB>
                      <a:noFill/>
                    </a:lnB>
                    <a:noFill/>
                  </a:tcPr>
                </a:tc>
                <a:extLst>
                  <a:ext uri="{0D108BD9-81ED-4DB2-BD59-A6C34878D82A}">
                    <a16:rowId xmlns:a16="http://schemas.microsoft.com/office/drawing/2014/main" val="2167423350"/>
                  </a:ext>
                </a:extLst>
              </a:tr>
            </a:tbl>
          </a:graphicData>
        </a:graphic>
      </p:graphicFrame>
      <p:sp>
        <p:nvSpPr>
          <p:cNvPr id="7" name="CaixaDeTexto 6">
            <a:extLst>
              <a:ext uri="{FF2B5EF4-FFF2-40B4-BE49-F238E27FC236}">
                <a16:creationId xmlns:a16="http://schemas.microsoft.com/office/drawing/2014/main" id="{51EB4618-AD5D-4C61-5BF9-807F8B3EE64F}"/>
              </a:ext>
            </a:extLst>
          </p:cNvPr>
          <p:cNvSpPr txBox="1"/>
          <p:nvPr/>
        </p:nvSpPr>
        <p:spPr>
          <a:xfrm>
            <a:off x="383569" y="1001910"/>
            <a:ext cx="11424862" cy="1384995"/>
          </a:xfrm>
          <a:prstGeom prst="rect">
            <a:avLst/>
          </a:prstGeom>
          <a:noFill/>
        </p:spPr>
        <p:txBody>
          <a:bodyPr wrap="square">
            <a:spAutoFit/>
          </a:bodyPr>
          <a:lstStyle/>
          <a:p>
            <a:pPr>
              <a:buNone/>
            </a:pP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São variações dos </a:t>
            </a:r>
            <a:r>
              <a:rPr lang="pt-BR" dirty="0" err="1">
                <a:solidFill>
                  <a:srgbClr val="94A2AC"/>
                </a:solidFill>
                <a:latin typeface="Roboto" panose="02000000000000000000" pitchFamily="2" charset="0"/>
                <a:ea typeface="Roboto" panose="02000000000000000000" pitchFamily="2" charset="0"/>
                <a:cs typeface="Roboto" panose="02000000000000000000" pitchFamily="2" charset="0"/>
              </a:rPr>
              <a:t>LLMs</a:t>
            </a: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 tradicionais com a capacidade de realizar raciocínio estruturado, avaliando e ajustando suas próprias respostas antes de entregar o resultado final.</a:t>
            </a:r>
          </a:p>
          <a:p>
            <a:pPr>
              <a:buNone/>
            </a:pPr>
            <a:br>
              <a:rPr lang="pt-BR" dirty="0">
                <a:solidFill>
                  <a:srgbClr val="94A2AC"/>
                </a:solidFill>
                <a:latin typeface="Roboto" panose="02000000000000000000" pitchFamily="2" charset="0"/>
                <a:ea typeface="Roboto" panose="02000000000000000000" pitchFamily="2" charset="0"/>
                <a:cs typeface="Roboto" panose="02000000000000000000" pitchFamily="2" charset="0"/>
              </a:rPr>
            </a:b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Embora não existam modelos especificamente chamados de “modelos de reflexão”, técnicas avançadas como </a:t>
            </a:r>
            <a:r>
              <a:rPr lang="pt-BR" b="1" dirty="0">
                <a:solidFill>
                  <a:srgbClr val="94A2AC"/>
                </a:solidFill>
                <a:latin typeface="Roboto" panose="02000000000000000000" pitchFamily="2" charset="0"/>
                <a:ea typeface="Roboto" panose="02000000000000000000" pitchFamily="2" charset="0"/>
                <a:cs typeface="Roboto" panose="02000000000000000000" pitchFamily="2" charset="0"/>
              </a:rPr>
              <a:t>Chain-</a:t>
            </a:r>
            <a:r>
              <a:rPr lang="pt-BR" b="1" dirty="0" err="1">
                <a:solidFill>
                  <a:srgbClr val="94A2AC"/>
                </a:solidFill>
                <a:latin typeface="Roboto" panose="02000000000000000000" pitchFamily="2" charset="0"/>
                <a:ea typeface="Roboto" panose="02000000000000000000" pitchFamily="2" charset="0"/>
                <a:cs typeface="Roboto" panose="02000000000000000000" pitchFamily="2" charset="0"/>
              </a:rPr>
              <a:t>of</a:t>
            </a:r>
            <a:r>
              <a:rPr lang="pt-BR" b="1" dirty="0">
                <a:solidFill>
                  <a:srgbClr val="94A2AC"/>
                </a:solidFill>
                <a:latin typeface="Roboto" panose="02000000000000000000" pitchFamily="2" charset="0"/>
                <a:ea typeface="Roboto" panose="02000000000000000000" pitchFamily="2" charset="0"/>
                <a:cs typeface="Roboto" panose="02000000000000000000" pitchFamily="2" charset="0"/>
              </a:rPr>
              <a:t>-</a:t>
            </a:r>
            <a:r>
              <a:rPr lang="pt-BR" b="1" dirty="0" err="1">
                <a:solidFill>
                  <a:srgbClr val="94A2AC"/>
                </a:solidFill>
                <a:latin typeface="Roboto" panose="02000000000000000000" pitchFamily="2" charset="0"/>
                <a:ea typeface="Roboto" panose="02000000000000000000" pitchFamily="2" charset="0"/>
                <a:cs typeface="Roboto" panose="02000000000000000000" pitchFamily="2" charset="0"/>
              </a:rPr>
              <a:t>Thought</a:t>
            </a:r>
            <a:r>
              <a:rPr lang="pt-BR" b="1" dirty="0">
                <a:solidFill>
                  <a:srgbClr val="94A2AC"/>
                </a:solidFill>
                <a:latin typeface="Roboto" panose="02000000000000000000" pitchFamily="2" charset="0"/>
                <a:ea typeface="Roboto" panose="02000000000000000000" pitchFamily="2" charset="0"/>
                <a:cs typeface="Roboto" panose="02000000000000000000" pitchFamily="2" charset="0"/>
              </a:rPr>
              <a:t> (</a:t>
            </a:r>
            <a:r>
              <a:rPr lang="pt-BR" b="1" dirty="0" err="1">
                <a:solidFill>
                  <a:srgbClr val="94A2AC"/>
                </a:solidFill>
                <a:latin typeface="Roboto" panose="02000000000000000000" pitchFamily="2" charset="0"/>
                <a:ea typeface="Roboto" panose="02000000000000000000" pitchFamily="2" charset="0"/>
                <a:cs typeface="Roboto" panose="02000000000000000000" pitchFamily="2" charset="0"/>
              </a:rPr>
              <a:t>CoT</a:t>
            </a:r>
            <a:r>
              <a:rPr lang="pt-BR" b="1" dirty="0">
                <a:solidFill>
                  <a:srgbClr val="94A2AC"/>
                </a:solidFill>
                <a:latin typeface="Roboto" panose="02000000000000000000" pitchFamily="2" charset="0"/>
                <a:ea typeface="Roboto" panose="02000000000000000000" pitchFamily="2" charset="0"/>
                <a:cs typeface="Roboto" panose="02000000000000000000" pitchFamily="2" charset="0"/>
              </a:rPr>
              <a:t>)</a:t>
            </a: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 </a:t>
            </a:r>
            <a:r>
              <a:rPr lang="pt-BR" b="1" dirty="0" err="1">
                <a:solidFill>
                  <a:srgbClr val="94A2AC"/>
                </a:solidFill>
                <a:latin typeface="Roboto" panose="02000000000000000000" pitchFamily="2" charset="0"/>
                <a:ea typeface="Roboto" panose="02000000000000000000" pitchFamily="2" charset="0"/>
                <a:cs typeface="Roboto" panose="02000000000000000000" pitchFamily="2" charset="0"/>
              </a:rPr>
              <a:t>ReAct</a:t>
            </a:r>
            <a:r>
              <a:rPr lang="pt-BR" b="1" dirty="0">
                <a:solidFill>
                  <a:srgbClr val="94A2AC"/>
                </a:solidFill>
                <a:latin typeface="Roboto" panose="02000000000000000000" pitchFamily="2" charset="0"/>
                <a:ea typeface="Roboto" panose="02000000000000000000" pitchFamily="2" charset="0"/>
                <a:cs typeface="Roboto" panose="02000000000000000000" pitchFamily="2" charset="0"/>
              </a:rPr>
              <a:t> (</a:t>
            </a:r>
            <a:r>
              <a:rPr lang="pt-BR" b="1" dirty="0" err="1">
                <a:solidFill>
                  <a:srgbClr val="94A2AC"/>
                </a:solidFill>
                <a:latin typeface="Roboto" panose="02000000000000000000" pitchFamily="2" charset="0"/>
                <a:ea typeface="Roboto" panose="02000000000000000000" pitchFamily="2" charset="0"/>
                <a:cs typeface="Roboto" panose="02000000000000000000" pitchFamily="2" charset="0"/>
              </a:rPr>
              <a:t>Reasoning</a:t>
            </a:r>
            <a:r>
              <a:rPr lang="pt-BR" b="1" dirty="0">
                <a:solidFill>
                  <a:srgbClr val="94A2AC"/>
                </a:solidFill>
                <a:latin typeface="Roboto" panose="02000000000000000000" pitchFamily="2" charset="0"/>
                <a:ea typeface="Roboto" panose="02000000000000000000" pitchFamily="2" charset="0"/>
                <a:cs typeface="Roboto" panose="02000000000000000000" pitchFamily="2" charset="0"/>
              </a:rPr>
              <a:t> </a:t>
            </a:r>
            <a:r>
              <a:rPr lang="pt-BR" b="1" dirty="0" err="1">
                <a:solidFill>
                  <a:srgbClr val="94A2AC"/>
                </a:solidFill>
                <a:latin typeface="Roboto" panose="02000000000000000000" pitchFamily="2" charset="0"/>
                <a:ea typeface="Roboto" panose="02000000000000000000" pitchFamily="2" charset="0"/>
                <a:cs typeface="Roboto" panose="02000000000000000000" pitchFamily="2" charset="0"/>
              </a:rPr>
              <a:t>and</a:t>
            </a:r>
            <a:r>
              <a:rPr lang="pt-BR" b="1" dirty="0">
                <a:solidFill>
                  <a:srgbClr val="94A2AC"/>
                </a:solidFill>
                <a:latin typeface="Roboto" panose="02000000000000000000" pitchFamily="2" charset="0"/>
                <a:ea typeface="Roboto" panose="02000000000000000000" pitchFamily="2" charset="0"/>
                <a:cs typeface="Roboto" panose="02000000000000000000" pitchFamily="2" charset="0"/>
              </a:rPr>
              <a:t> </a:t>
            </a:r>
            <a:r>
              <a:rPr lang="pt-BR" b="1" dirty="0" err="1">
                <a:solidFill>
                  <a:srgbClr val="94A2AC"/>
                </a:solidFill>
                <a:latin typeface="Roboto" panose="02000000000000000000" pitchFamily="2" charset="0"/>
                <a:ea typeface="Roboto" panose="02000000000000000000" pitchFamily="2" charset="0"/>
                <a:cs typeface="Roboto" panose="02000000000000000000" pitchFamily="2" charset="0"/>
              </a:rPr>
              <a:t>Acting</a:t>
            </a:r>
            <a:r>
              <a:rPr lang="pt-BR" b="1" dirty="0">
                <a:solidFill>
                  <a:srgbClr val="94A2AC"/>
                </a:solidFill>
                <a:latin typeface="Roboto" panose="02000000000000000000" pitchFamily="2" charset="0"/>
                <a:ea typeface="Roboto" panose="02000000000000000000" pitchFamily="2" charset="0"/>
                <a:cs typeface="Roboto" panose="02000000000000000000" pitchFamily="2" charset="0"/>
              </a:rPr>
              <a:t>)</a:t>
            </a: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 e </a:t>
            </a:r>
            <a:r>
              <a:rPr lang="pt-BR" b="1" dirty="0" err="1">
                <a:solidFill>
                  <a:srgbClr val="94A2AC"/>
                </a:solidFill>
                <a:latin typeface="Roboto" panose="02000000000000000000" pitchFamily="2" charset="0"/>
                <a:ea typeface="Roboto" panose="02000000000000000000" pitchFamily="2" charset="0"/>
                <a:cs typeface="Roboto" panose="02000000000000000000" pitchFamily="2" charset="0"/>
              </a:rPr>
              <a:t>Reflexion</a:t>
            </a: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 são frequentemente utilizadas em modelos existentes, como </a:t>
            </a:r>
            <a:r>
              <a:rPr lang="pt-BR" b="1" dirty="0">
                <a:solidFill>
                  <a:srgbClr val="94A2AC"/>
                </a:solidFill>
                <a:latin typeface="Roboto" panose="02000000000000000000" pitchFamily="2" charset="0"/>
                <a:ea typeface="Roboto" panose="02000000000000000000" pitchFamily="2" charset="0"/>
                <a:cs typeface="Roboto" panose="02000000000000000000" pitchFamily="2" charset="0"/>
              </a:rPr>
              <a:t>GPT-4</a:t>
            </a: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 e </a:t>
            </a:r>
            <a:r>
              <a:rPr lang="pt-BR" b="1" dirty="0">
                <a:solidFill>
                  <a:srgbClr val="94A2AC"/>
                </a:solidFill>
                <a:latin typeface="Roboto" panose="02000000000000000000" pitchFamily="2" charset="0"/>
                <a:ea typeface="Roboto" panose="02000000000000000000" pitchFamily="2" charset="0"/>
                <a:cs typeface="Roboto" panose="02000000000000000000" pitchFamily="2" charset="0"/>
              </a:rPr>
              <a:t>GPT-4 Turbo</a:t>
            </a:r>
            <a:r>
              <a:rPr lang="pt-BR" dirty="0">
                <a:solidFill>
                  <a:srgbClr val="94A2AC"/>
                </a:solidFill>
                <a:latin typeface="Roboto" panose="02000000000000000000" pitchFamily="2" charset="0"/>
                <a:ea typeface="Roboto" panose="02000000000000000000" pitchFamily="2" charset="0"/>
                <a:cs typeface="Roboto" panose="02000000000000000000" pitchFamily="2" charset="0"/>
              </a:rPr>
              <a:t>, ampliando significativamente sua eficiência e precisão em tarefas complexas.</a:t>
            </a:r>
          </a:p>
        </p:txBody>
      </p:sp>
    </p:spTree>
    <p:extLst>
      <p:ext uri="{BB962C8B-B14F-4D97-AF65-F5344CB8AC3E}">
        <p14:creationId xmlns:p14="http://schemas.microsoft.com/office/powerpoint/2010/main" val="22965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O QUE É UM</a:t>
            </a:r>
            <a:r>
              <a:rPr lang="pt-BR" sz="2800" b="1" dirty="0">
                <a:solidFill>
                  <a:srgbClr val="E0375F"/>
                </a:solidFill>
                <a:latin typeface="Roboto"/>
                <a:ea typeface="Roboto"/>
                <a:cs typeface="Roboto"/>
                <a:sym typeface="Roboto"/>
              </a:rPr>
              <a:t> TOKEN?</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4748785" cy="258528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É a granularidade mínima de contagem para determinar tanto a entrada de dados quanto a saída.</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Um token não necessariamente representa uma palavra inteira, pois eles podem incluir espaços em branco e também palavras incompletas.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Podem variar para a mesma palavra em diferentes posicionamentos em uma frase.</a:t>
            </a:r>
          </a:p>
        </p:txBody>
      </p:sp>
      <p:sp>
        <p:nvSpPr>
          <p:cNvPr id="17" name="CaixaDeTexto 16">
            <a:extLst>
              <a:ext uri="{FF2B5EF4-FFF2-40B4-BE49-F238E27FC236}">
                <a16:creationId xmlns:a16="http://schemas.microsoft.com/office/drawing/2014/main" id="{E758BE1C-9D4C-BA6E-F932-5EE96FFDFEE4}"/>
              </a:ext>
            </a:extLst>
          </p:cNvPr>
          <p:cNvSpPr txBox="1"/>
          <p:nvPr/>
        </p:nvSpPr>
        <p:spPr>
          <a:xfrm>
            <a:off x="0" y="6563614"/>
            <a:ext cx="730605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https://help.openai.com/en/articles/4936856-what-are-tokens-and-how-to-count-them</a:t>
            </a:r>
          </a:p>
        </p:txBody>
      </p:sp>
      <p:sp>
        <p:nvSpPr>
          <p:cNvPr id="3" name="CaixaDeTexto 2">
            <a:extLst>
              <a:ext uri="{FF2B5EF4-FFF2-40B4-BE49-F238E27FC236}">
                <a16:creationId xmlns:a16="http://schemas.microsoft.com/office/drawing/2014/main" id="{E27D70A7-B46C-7B7B-791E-824BF9C0C16C}"/>
              </a:ext>
            </a:extLst>
          </p:cNvPr>
          <p:cNvSpPr txBox="1"/>
          <p:nvPr/>
        </p:nvSpPr>
        <p:spPr>
          <a:xfrm>
            <a:off x="0" y="6312816"/>
            <a:ext cx="730605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https://platform.openai.com/tokenizer</a:t>
            </a:r>
          </a:p>
        </p:txBody>
      </p:sp>
      <p:pic>
        <p:nvPicPr>
          <p:cNvPr id="5" name="Imagem 4">
            <a:extLst>
              <a:ext uri="{FF2B5EF4-FFF2-40B4-BE49-F238E27FC236}">
                <a16:creationId xmlns:a16="http://schemas.microsoft.com/office/drawing/2014/main" id="{A26A69EB-8ECC-72DF-6FB4-B90FC8F4EBCE}"/>
              </a:ext>
            </a:extLst>
          </p:cNvPr>
          <p:cNvPicPr>
            <a:picLocks noChangeAspect="1"/>
          </p:cNvPicPr>
          <p:nvPr/>
        </p:nvPicPr>
        <p:blipFill>
          <a:blip r:embed="rId3"/>
          <a:stretch>
            <a:fillRect/>
          </a:stretch>
        </p:blipFill>
        <p:spPr>
          <a:xfrm>
            <a:off x="5272740" y="735262"/>
            <a:ext cx="6712295" cy="5683542"/>
          </a:xfrm>
          <a:prstGeom prst="rect">
            <a:avLst/>
          </a:prstGeom>
        </p:spPr>
      </p:pic>
      <p:sp>
        <p:nvSpPr>
          <p:cNvPr id="11" name="CaixaDeTexto 10">
            <a:extLst>
              <a:ext uri="{FF2B5EF4-FFF2-40B4-BE49-F238E27FC236}">
                <a16:creationId xmlns:a16="http://schemas.microsoft.com/office/drawing/2014/main" id="{0AFCA6AE-128F-B1E6-7EB2-EDE15C8490A7}"/>
              </a:ext>
            </a:extLst>
          </p:cNvPr>
          <p:cNvSpPr txBox="1"/>
          <p:nvPr/>
        </p:nvSpPr>
        <p:spPr>
          <a:xfrm>
            <a:off x="1045769" y="4082477"/>
            <a:ext cx="3218076" cy="1815841"/>
          </a:xfrm>
          <a:prstGeom prst="rect">
            <a:avLst/>
          </a:prstGeom>
          <a:solidFill>
            <a:schemeClr val="bg1">
              <a:lumMod val="95000"/>
            </a:schemeClr>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400"/>
              <a:buNone/>
              <a:defRPr sz="2000">
                <a:solidFill>
                  <a:srgbClr val="94A2AC"/>
                </a:solidFill>
                <a:latin typeface="Roboto"/>
                <a:ea typeface="Roboto"/>
                <a:cs typeface="Roboto"/>
              </a:defRPr>
            </a:lvl1p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 token ~= 4 chars in English</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 token ~= ¾ words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100 tokens ~= 75 words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en-US" sz="1600" b="0" i="0" u="none" strike="noStrike" kern="0" cap="none" spc="0" normalizeH="0" baseline="0" noProof="0" dirty="0">
              <a:ln>
                <a:noFill/>
              </a:ln>
              <a:solidFill>
                <a:srgbClr val="E0375F"/>
              </a:solidFill>
              <a:effectLst/>
              <a:uLnTx/>
              <a:uFillTx/>
              <a:latin typeface="Roboto"/>
              <a:ea typeface="Roboto"/>
              <a:cs typeface="Roboto"/>
              <a:sym typeface="Arial"/>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1-2 sentence ~= 30 tokens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 paragraph ~= 100 tokens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1,500 words ~= 2048 tokens</a:t>
            </a:r>
          </a:p>
        </p:txBody>
      </p:sp>
    </p:spTree>
    <p:extLst>
      <p:ext uri="{BB962C8B-B14F-4D97-AF65-F5344CB8AC3E}">
        <p14:creationId xmlns:p14="http://schemas.microsoft.com/office/powerpoint/2010/main" val="1630178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ACESSO</a:t>
            </a:r>
            <a:r>
              <a:rPr lang="pt-BR" sz="2800" b="1" dirty="0">
                <a:solidFill>
                  <a:srgbClr val="E0375F"/>
                </a:solidFill>
                <a:latin typeface="Roboto"/>
                <a:ea typeface="Roboto"/>
                <a:cs typeface="Roboto"/>
                <a:sym typeface="Roboto"/>
              </a:rPr>
              <a:t> PROGRAMÁTICO</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163117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Podemos acessar os modelos LLM como GPT de forma direta, pela API da OpenAI ou por um framework especializado.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Utilizando um framework é possível abstrair particularidades de cada modelo de base e realizar testes entre eles mais facilmente.</a:t>
            </a:r>
          </a:p>
        </p:txBody>
      </p:sp>
      <p:sp>
        <p:nvSpPr>
          <p:cNvPr id="2" name="Retângulo 1">
            <a:extLst>
              <a:ext uri="{FF2B5EF4-FFF2-40B4-BE49-F238E27FC236}">
                <a16:creationId xmlns:a16="http://schemas.microsoft.com/office/drawing/2014/main" id="{554ABC2D-9103-CDC6-018F-97302681BC00}"/>
              </a:ext>
            </a:extLst>
          </p:cNvPr>
          <p:cNvSpPr/>
          <p:nvPr/>
        </p:nvSpPr>
        <p:spPr>
          <a:xfrm>
            <a:off x="1295298" y="4536334"/>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Anthropic</a:t>
            </a:r>
            <a:endPar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6" name="Retângulo Arredondado 21">
            <a:extLst>
              <a:ext uri="{FF2B5EF4-FFF2-40B4-BE49-F238E27FC236}">
                <a16:creationId xmlns:a16="http://schemas.microsoft.com/office/drawing/2014/main" id="{0E69C3A2-CD63-DE1A-0E16-6F840F614BEF}"/>
              </a:ext>
            </a:extLst>
          </p:cNvPr>
          <p:cNvSpPr/>
          <p:nvPr/>
        </p:nvSpPr>
        <p:spPr>
          <a:xfrm>
            <a:off x="1468308" y="4839063"/>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Claude</a:t>
            </a:r>
          </a:p>
        </p:txBody>
      </p:sp>
      <p:sp>
        <p:nvSpPr>
          <p:cNvPr id="8" name="Retângulo 7">
            <a:extLst>
              <a:ext uri="{FF2B5EF4-FFF2-40B4-BE49-F238E27FC236}">
                <a16:creationId xmlns:a16="http://schemas.microsoft.com/office/drawing/2014/main" id="{5B70CEFD-0A56-1C9E-0836-F642B0423559}"/>
              </a:ext>
            </a:extLst>
          </p:cNvPr>
          <p:cNvSpPr/>
          <p:nvPr/>
        </p:nvSpPr>
        <p:spPr>
          <a:xfrm>
            <a:off x="3752325" y="4536334"/>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a:t>
            </a:r>
          </a:p>
        </p:txBody>
      </p:sp>
      <p:sp>
        <p:nvSpPr>
          <p:cNvPr id="9" name="Retângulo Arredondado 21">
            <a:extLst>
              <a:ext uri="{FF2B5EF4-FFF2-40B4-BE49-F238E27FC236}">
                <a16:creationId xmlns:a16="http://schemas.microsoft.com/office/drawing/2014/main" id="{29316F24-4627-58D3-B5A4-DE468557346E}"/>
              </a:ext>
            </a:extLst>
          </p:cNvPr>
          <p:cNvSpPr/>
          <p:nvPr/>
        </p:nvSpPr>
        <p:spPr>
          <a:xfrm>
            <a:off x="3925335" y="4839063"/>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GPT</a:t>
            </a:r>
          </a:p>
        </p:txBody>
      </p:sp>
      <p:sp>
        <p:nvSpPr>
          <p:cNvPr id="10" name="Retângulo 9">
            <a:extLst>
              <a:ext uri="{FF2B5EF4-FFF2-40B4-BE49-F238E27FC236}">
                <a16:creationId xmlns:a16="http://schemas.microsoft.com/office/drawing/2014/main" id="{6B546773-8AAF-2E64-CDBB-1DA5086FB322}"/>
              </a:ext>
            </a:extLst>
          </p:cNvPr>
          <p:cNvSpPr/>
          <p:nvPr/>
        </p:nvSpPr>
        <p:spPr>
          <a:xfrm>
            <a:off x="6209352" y="4536334"/>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Google</a:t>
            </a:r>
          </a:p>
        </p:txBody>
      </p:sp>
      <p:sp>
        <p:nvSpPr>
          <p:cNvPr id="11" name="Retângulo Arredondado 21">
            <a:extLst>
              <a:ext uri="{FF2B5EF4-FFF2-40B4-BE49-F238E27FC236}">
                <a16:creationId xmlns:a16="http://schemas.microsoft.com/office/drawing/2014/main" id="{DC3F13AE-AAFC-961B-EFDF-9FAFA6FFEBEF}"/>
              </a:ext>
            </a:extLst>
          </p:cNvPr>
          <p:cNvSpPr/>
          <p:nvPr/>
        </p:nvSpPr>
        <p:spPr>
          <a:xfrm>
            <a:off x="6382362" y="4839063"/>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Bard</a:t>
            </a:r>
            <a:endPar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2" name="Retângulo 11">
            <a:extLst>
              <a:ext uri="{FF2B5EF4-FFF2-40B4-BE49-F238E27FC236}">
                <a16:creationId xmlns:a16="http://schemas.microsoft.com/office/drawing/2014/main" id="{C8E5F9BA-130E-F522-D7C9-36CE7419490F}"/>
              </a:ext>
            </a:extLst>
          </p:cNvPr>
          <p:cNvSpPr/>
          <p:nvPr/>
        </p:nvSpPr>
        <p:spPr>
          <a:xfrm>
            <a:off x="8666379" y="4536334"/>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AWS</a:t>
            </a:r>
          </a:p>
        </p:txBody>
      </p:sp>
      <p:sp>
        <p:nvSpPr>
          <p:cNvPr id="13" name="Retângulo Arredondado 21">
            <a:extLst>
              <a:ext uri="{FF2B5EF4-FFF2-40B4-BE49-F238E27FC236}">
                <a16:creationId xmlns:a16="http://schemas.microsoft.com/office/drawing/2014/main" id="{E56D1A15-BE27-45B4-2EE9-3DD9A2E57C22}"/>
              </a:ext>
            </a:extLst>
          </p:cNvPr>
          <p:cNvSpPr/>
          <p:nvPr/>
        </p:nvSpPr>
        <p:spPr>
          <a:xfrm>
            <a:off x="8839389" y="4839063"/>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Titan</a:t>
            </a:r>
          </a:p>
        </p:txBody>
      </p:sp>
      <p:sp>
        <p:nvSpPr>
          <p:cNvPr id="14" name="Retângulo Arredondado 21">
            <a:extLst>
              <a:ext uri="{FF2B5EF4-FFF2-40B4-BE49-F238E27FC236}">
                <a16:creationId xmlns:a16="http://schemas.microsoft.com/office/drawing/2014/main" id="{445083D8-E38C-8C67-0624-C92AF60A46DB}"/>
              </a:ext>
            </a:extLst>
          </p:cNvPr>
          <p:cNvSpPr/>
          <p:nvPr/>
        </p:nvSpPr>
        <p:spPr>
          <a:xfrm>
            <a:off x="1295298" y="3404218"/>
            <a:ext cx="9655098" cy="609600"/>
          </a:xfrm>
          <a:prstGeom prst="roundRect">
            <a:avLst>
              <a:gd name="adj" fmla="val 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LLM FRAMEWORK</a:t>
            </a:r>
          </a:p>
        </p:txBody>
      </p:sp>
      <p:sp>
        <p:nvSpPr>
          <p:cNvPr id="15" name="Retângulo 14">
            <a:extLst>
              <a:ext uri="{FF2B5EF4-FFF2-40B4-BE49-F238E27FC236}">
                <a16:creationId xmlns:a16="http://schemas.microsoft.com/office/drawing/2014/main" id="{2F12C244-9BF2-F515-2D2B-7E36BF6755DF}"/>
              </a:ext>
            </a:extLst>
          </p:cNvPr>
          <p:cNvSpPr/>
          <p:nvPr/>
        </p:nvSpPr>
        <p:spPr>
          <a:xfrm>
            <a:off x="1295298" y="4113603"/>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
        <p:nvSpPr>
          <p:cNvPr id="16" name="Retângulo 15">
            <a:extLst>
              <a:ext uri="{FF2B5EF4-FFF2-40B4-BE49-F238E27FC236}">
                <a16:creationId xmlns:a16="http://schemas.microsoft.com/office/drawing/2014/main" id="{4B449054-7464-60AD-5194-568DD48059FE}"/>
              </a:ext>
            </a:extLst>
          </p:cNvPr>
          <p:cNvSpPr/>
          <p:nvPr/>
        </p:nvSpPr>
        <p:spPr>
          <a:xfrm>
            <a:off x="3752327" y="4113602"/>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
        <p:nvSpPr>
          <p:cNvPr id="17" name="Retângulo 16">
            <a:extLst>
              <a:ext uri="{FF2B5EF4-FFF2-40B4-BE49-F238E27FC236}">
                <a16:creationId xmlns:a16="http://schemas.microsoft.com/office/drawing/2014/main" id="{D8BD6C4C-BDEB-052B-FBD4-F6C7EDD90819}"/>
              </a:ext>
            </a:extLst>
          </p:cNvPr>
          <p:cNvSpPr/>
          <p:nvPr/>
        </p:nvSpPr>
        <p:spPr>
          <a:xfrm>
            <a:off x="6209354" y="4113601"/>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
        <p:nvSpPr>
          <p:cNvPr id="20" name="Retângulo 19">
            <a:extLst>
              <a:ext uri="{FF2B5EF4-FFF2-40B4-BE49-F238E27FC236}">
                <a16:creationId xmlns:a16="http://schemas.microsoft.com/office/drawing/2014/main" id="{85E6119F-CEED-4C3F-A811-8B2FFA4D08C2}"/>
              </a:ext>
            </a:extLst>
          </p:cNvPr>
          <p:cNvSpPr/>
          <p:nvPr/>
        </p:nvSpPr>
        <p:spPr>
          <a:xfrm>
            <a:off x="8666381" y="4105067"/>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Tree>
    <p:extLst>
      <p:ext uri="{BB962C8B-B14F-4D97-AF65-F5344CB8AC3E}">
        <p14:creationId xmlns:p14="http://schemas.microsoft.com/office/powerpoint/2010/main" val="1136560407"/>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ema do Offic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2AF3888316C004DAC04A977ABB073CE" ma:contentTypeVersion="12" ma:contentTypeDescription="Crie um novo documento." ma:contentTypeScope="" ma:versionID="c102a9f708dd67221e80e037e7480352">
  <xsd:schema xmlns:xsd="http://www.w3.org/2001/XMLSchema" xmlns:xs="http://www.w3.org/2001/XMLSchema" xmlns:p="http://schemas.microsoft.com/office/2006/metadata/properties" xmlns:ns2="fc20d9d5-71c0-430e-9277-0f51242b6512" xmlns:ns3="76c86a3d-88e1-42b4-9adb-5534142fdd16" targetNamespace="http://schemas.microsoft.com/office/2006/metadata/properties" ma:root="true" ma:fieldsID="7677e25eaaf528df944645a0ef237877" ns2:_="" ns3:_="">
    <xsd:import namespace="fc20d9d5-71c0-430e-9277-0f51242b6512"/>
    <xsd:import namespace="76c86a3d-88e1-42b4-9adb-5534142fdd1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20d9d5-71c0-430e-9277-0f51242b65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Marcações de imagem"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c86a3d-88e1-42b4-9adb-5534142fdd1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59bdb4a-a20a-41da-931b-6f81c95a5887}" ma:internalName="TaxCatchAll" ma:showField="CatchAllData" ma:web="76c86a3d-88e1-42b4-9adb-5534142fdd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6c86a3d-88e1-42b4-9adb-5534142fdd16" xsi:nil="true"/>
    <lcf76f155ced4ddcb4097134ff3c332f xmlns="fc20d9d5-71c0-430e-9277-0f51242b65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48F32DE-AE67-420B-A33B-AB97F42E7E3F}"/>
</file>

<file path=customXml/itemProps2.xml><?xml version="1.0" encoding="utf-8"?>
<ds:datastoreItem xmlns:ds="http://schemas.openxmlformats.org/officeDocument/2006/customXml" ds:itemID="{3FF3AAF0-5B26-4F62-98DF-3E3884285378}"/>
</file>

<file path=customXml/itemProps3.xml><?xml version="1.0" encoding="utf-8"?>
<ds:datastoreItem xmlns:ds="http://schemas.openxmlformats.org/officeDocument/2006/customXml" ds:itemID="{F18C2FCF-FD88-4E83-A887-BB90B0B52BB1}"/>
</file>

<file path=docProps/app.xml><?xml version="1.0" encoding="utf-8"?>
<Properties xmlns="http://schemas.openxmlformats.org/officeDocument/2006/extended-properties" xmlns:vt="http://schemas.openxmlformats.org/officeDocument/2006/docPropsVTypes">
  <TotalTime>43332</TotalTime>
  <Words>8967</Words>
  <Application>Microsoft Macintosh PowerPoint</Application>
  <PresentationFormat>Widescreen</PresentationFormat>
  <Paragraphs>904</Paragraphs>
  <Slides>59</Slides>
  <Notes>58</Notes>
  <HiddenSlides>0</HiddenSlides>
  <MMClips>0</MMClips>
  <ScaleCrop>false</ScaleCrop>
  <HeadingPairs>
    <vt:vector size="6" baseType="variant">
      <vt:variant>
        <vt:lpstr>Fontes usadas</vt:lpstr>
      </vt:variant>
      <vt:variant>
        <vt:i4>5</vt:i4>
      </vt:variant>
      <vt:variant>
        <vt:lpstr>Tema</vt:lpstr>
      </vt:variant>
      <vt:variant>
        <vt:i4>3</vt:i4>
      </vt:variant>
      <vt:variant>
        <vt:lpstr>Títulos de slides</vt:lpstr>
      </vt:variant>
      <vt:variant>
        <vt:i4>59</vt:i4>
      </vt:variant>
    </vt:vector>
  </HeadingPairs>
  <TitlesOfParts>
    <vt:vector size="67" baseType="lpstr">
      <vt:lpstr>Roboto</vt:lpstr>
      <vt:lpstr>Arial</vt:lpstr>
      <vt:lpstr>Calibri</vt:lpstr>
      <vt:lpstr>Roboto Thin</vt:lpstr>
      <vt:lpstr>Courier New</vt:lpstr>
      <vt:lpstr>1_Office Theme</vt:lpstr>
      <vt:lpstr>Office Theme</vt:lpstr>
      <vt:lpstr>2_Office Theme</vt:lpstr>
      <vt:lpstr>Apresentação do PowerPoint</vt:lpstr>
      <vt:lpstr>Apresentação do PowerPoint</vt:lpstr>
      <vt:lpstr>Apresentação do PowerPoint</vt:lpstr>
      <vt:lpstr>PLATAFORMA OPENAI</vt:lpstr>
      <vt:lpstr>MODELO GPT</vt:lpstr>
      <vt:lpstr>MODELOS DE BASE</vt:lpstr>
      <vt:lpstr>MODELOS DE REFLEXÃO AVANÇADA</vt:lpstr>
      <vt:lpstr>O QUE É UM TOKEN?</vt:lpstr>
      <vt:lpstr>ACESSO PROGRAMÁTICO</vt:lpstr>
      <vt:lpstr>PROMPT ENGINEERING</vt:lpstr>
      <vt:lpstr>INTELLIGENT APPS</vt:lpstr>
      <vt:lpstr>UTILIZANDO API DO OPENAI</vt:lpstr>
      <vt:lpstr>UTILIZANDO API DO OPENAI</vt:lpstr>
      <vt:lpstr>PAPEIS DA API DO OPENAI</vt:lpstr>
      <vt:lpstr>UTILIZANDO API DO OPENAI</vt:lpstr>
      <vt:lpstr>Apresentação do PowerPoint</vt:lpstr>
      <vt:lpstr>LANGCHAIN: LLM FRAMEWORK</vt:lpstr>
      <vt:lpstr>UTILIZANDO LANGCHAIN</vt:lpstr>
      <vt:lpstr>PROMPT TEMPLATE</vt:lpstr>
      <vt:lpstr>PROMPT TEMPLATE</vt:lpstr>
      <vt:lpstr>DESAFIO 1</vt:lpstr>
      <vt:lpstr>MEMÓRIA E CONTEXTO</vt:lpstr>
      <vt:lpstr>BUFFER DE CONVERSA</vt:lpstr>
      <vt:lpstr>BUFFER DE CONVERSA</vt:lpstr>
      <vt:lpstr>BUFFER DE CONVERSA</vt:lpstr>
      <vt:lpstr>BUFFER DE CONVERSA</vt:lpstr>
      <vt:lpstr>BUFFER DE CONVERSA COM JANELA</vt:lpstr>
      <vt:lpstr>BUFFER DE CONVERSA COM JANELA</vt:lpstr>
      <vt:lpstr>BUFFER DE CONVERSA COM JANELA</vt:lpstr>
      <vt:lpstr>BUFFER DE CONVERSA COM TOKENS</vt:lpstr>
      <vt:lpstr>BUFFER DE CONVERSA COM SUMMARY</vt:lpstr>
      <vt:lpstr>BUFFER DE CONVERSA COM SUMMARY</vt:lpstr>
      <vt:lpstr>BUFFER DE CONVERSA COM SUMMARY</vt:lpstr>
      <vt:lpstr>BUFFER DE CONVERSA COM SUMMARY</vt:lpstr>
      <vt:lpstr>UTILIZANDO DADOS EXTERNOS</vt:lpstr>
      <vt:lpstr>MEMÓRIA COM EMBEDDINGS</vt:lpstr>
      <vt:lpstr>CARGA DE DOCUMENTOS</vt:lpstr>
      <vt:lpstr>CARGA DE DOCUMENTO CSV</vt:lpstr>
      <vt:lpstr>CARGA DE DOCUMENTO CSV</vt:lpstr>
      <vt:lpstr>CARGA DE DOCUMENTO PDF</vt:lpstr>
      <vt:lpstr>CARGA DE DOCUMENTO PDF</vt:lpstr>
      <vt:lpstr>CARGA DE DOCUMENTO PDF</vt:lpstr>
      <vt:lpstr>AGENTES</vt:lpstr>
      <vt:lpstr>AGENTES</vt:lpstr>
      <vt:lpstr>UTILIZANDO AGENTES</vt:lpstr>
      <vt:lpstr>UTILIZANDO AGENTES</vt:lpstr>
      <vt:lpstr>TIPO DE AGENTES</vt:lpstr>
      <vt:lpstr>UTILIZANDO AGENTE DE MATEMÁTICA</vt:lpstr>
      <vt:lpstr>UTILIZANDO AGENTE DE MATEMÁTICA</vt:lpstr>
      <vt:lpstr>UTILIZANDO AGENTE DA WIKIPEDIA</vt:lpstr>
      <vt:lpstr>UTILIZANDO AGENTE DA WIKIPEDIA</vt:lpstr>
      <vt:lpstr>DESAFIO 2</vt:lpstr>
      <vt:lpstr>UTILIZANDO AGENTE CUSTOMIZADO</vt:lpstr>
      <vt:lpstr>UTILIZANDO AGENTE CUSTOMIZADO</vt:lpstr>
      <vt:lpstr>UTILIZANDO AGENTE CUSTOMIZADO</vt:lpstr>
      <vt:lpstr>UTILIZANDO AGENTE CUSTOMIZADO</vt:lpstr>
      <vt:lpstr>UTILIZANDO AGENTE CUSTOMIZADO</vt:lpstr>
      <vt:lpstr>PARA SABER MAIS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Roberta Masi Martins</dc:creator>
  <cp:lastModifiedBy>Michel Fernandes</cp:lastModifiedBy>
  <cp:revision>110</cp:revision>
  <dcterms:created xsi:type="dcterms:W3CDTF">2016-06-16T19:36:42Z</dcterms:created>
  <dcterms:modified xsi:type="dcterms:W3CDTF">2025-05-02T02:17:50Z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0x010100B2AF3888316C004DAC04A977ABB073CE</vt:lpwstr>
  </property>
</Properties>
</file>